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458" r:id="rId2"/>
    <p:sldId id="307" r:id="rId3"/>
    <p:sldId id="431" r:id="rId4"/>
    <p:sldId id="408" r:id="rId5"/>
    <p:sldId id="402" r:id="rId6"/>
    <p:sldId id="411" r:id="rId7"/>
    <p:sldId id="410" r:id="rId8"/>
    <p:sldId id="412" r:id="rId9"/>
    <p:sldId id="405" r:id="rId10"/>
    <p:sldId id="406" r:id="rId11"/>
    <p:sldId id="413" r:id="rId12"/>
    <p:sldId id="369" r:id="rId13"/>
    <p:sldId id="456" r:id="rId14"/>
    <p:sldId id="269" r:id="rId15"/>
    <p:sldId id="324" r:id="rId16"/>
    <p:sldId id="331" r:id="rId17"/>
    <p:sldId id="414" r:id="rId18"/>
    <p:sldId id="325" r:id="rId19"/>
    <p:sldId id="436" r:id="rId20"/>
    <p:sldId id="386" r:id="rId21"/>
    <p:sldId id="389" r:id="rId22"/>
    <p:sldId id="332" r:id="rId23"/>
    <p:sldId id="351" r:id="rId24"/>
    <p:sldId id="361" r:id="rId25"/>
    <p:sldId id="358" r:id="rId26"/>
    <p:sldId id="427" r:id="rId27"/>
    <p:sldId id="359" r:id="rId28"/>
    <p:sldId id="391" r:id="rId29"/>
    <p:sldId id="354" r:id="rId30"/>
    <p:sldId id="364" r:id="rId31"/>
    <p:sldId id="442" r:id="rId32"/>
    <p:sldId id="355" r:id="rId33"/>
    <p:sldId id="350" r:id="rId34"/>
    <p:sldId id="377" r:id="rId35"/>
    <p:sldId id="381" r:id="rId36"/>
    <p:sldId id="446" r:id="rId37"/>
    <p:sldId id="417" r:id="rId38"/>
    <p:sldId id="418" r:id="rId39"/>
    <p:sldId id="437" r:id="rId40"/>
    <p:sldId id="419" r:id="rId41"/>
    <p:sldId id="448" r:id="rId42"/>
    <p:sldId id="420" r:id="rId43"/>
    <p:sldId id="421" r:id="rId44"/>
    <p:sldId id="450" r:id="rId45"/>
    <p:sldId id="449" r:id="rId46"/>
    <p:sldId id="451" r:id="rId47"/>
    <p:sldId id="422" r:id="rId48"/>
    <p:sldId id="423" r:id="rId49"/>
    <p:sldId id="428" r:id="rId50"/>
    <p:sldId id="429" r:id="rId51"/>
    <p:sldId id="347" r:id="rId52"/>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109" d="100"/>
          <a:sy n="109" d="100"/>
        </p:scale>
        <p:origin x="103" y="27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BE27EFB-2485-4710-BE1F-EDF18928C777}" type="datetimeFigureOut">
              <a:rPr lang="de-DE" smtClean="0"/>
              <a:t>22.08.2022</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5E40EE1-A2A3-4113-A425-019FF0532DA1}" type="slidenum">
              <a:rPr lang="de-DE" smtClean="0"/>
              <a:t>‹Nr.›</a:t>
            </a:fld>
            <a:endParaRPr lang="de-DE"/>
          </a:p>
        </p:txBody>
      </p:sp>
    </p:spTree>
    <p:extLst>
      <p:ext uri="{BB962C8B-B14F-4D97-AF65-F5344CB8AC3E}">
        <p14:creationId xmlns:p14="http://schemas.microsoft.com/office/powerpoint/2010/main" val="3904129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402671" y="2670948"/>
            <a:ext cx="10014504" cy="677565"/>
          </a:xfrm>
          <a:prstGeom prst="rect">
            <a:avLst/>
          </a:prstGeom>
        </p:spPr>
        <p:txBody>
          <a:bodyPr tIns="0" rIns="0">
            <a:normAutofit/>
          </a:bodyPr>
          <a:lstStyle>
            <a:lvl1pPr algn="r">
              <a:defRPr sz="3200"/>
            </a:lvl1pPr>
          </a:lstStyle>
          <a:p>
            <a:r>
              <a:rPr lang="de-DE" dirty="0" smtClean="0"/>
              <a:t>Titel des Vortrags</a:t>
            </a:r>
            <a:endParaRPr lang="de-DE" dirty="0"/>
          </a:p>
        </p:txBody>
      </p:sp>
      <p:sp>
        <p:nvSpPr>
          <p:cNvPr id="9" name="Textplatzhalter 3"/>
          <p:cNvSpPr>
            <a:spLocks noGrp="1"/>
          </p:cNvSpPr>
          <p:nvPr>
            <p:ph type="body" sz="quarter" idx="10" hasCustomPrompt="1"/>
          </p:nvPr>
        </p:nvSpPr>
        <p:spPr>
          <a:xfrm>
            <a:off x="394283" y="3528716"/>
            <a:ext cx="10022891" cy="381859"/>
          </a:xfrm>
          <a:prstGeom prst="rect">
            <a:avLst/>
          </a:prstGeom>
        </p:spPr>
        <p:txBody>
          <a:bodyPr rIns="0">
            <a:normAutofit/>
          </a:bodyPr>
          <a:lstStyle>
            <a:lvl1pPr marL="0" indent="0" algn="r">
              <a:lnSpc>
                <a:spcPct val="100000"/>
              </a:lnSpc>
              <a:spcBef>
                <a:spcPts val="0"/>
              </a:spcBef>
              <a:buNone/>
              <a:defRPr sz="2400">
                <a:solidFill>
                  <a:schemeClr val="tx1"/>
                </a:solidFill>
              </a:defRPr>
            </a:lvl1pPr>
          </a:lstStyle>
          <a:p>
            <a:pPr lvl="0"/>
            <a:r>
              <a:rPr lang="de-DE" dirty="0" smtClean="0"/>
              <a:t>Vorname Name Referent/in</a:t>
            </a:r>
          </a:p>
        </p:txBody>
      </p:sp>
      <p:sp>
        <p:nvSpPr>
          <p:cNvPr id="10" name="Textfeld 4"/>
          <p:cNvSpPr txBox="1"/>
          <p:nvPr userDrawn="1"/>
        </p:nvSpPr>
        <p:spPr>
          <a:xfrm>
            <a:off x="7806826" y="5705672"/>
            <a:ext cx="2610349"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0">
            <a:spAutoFit/>
          </a:bodyPr>
          <a:lstStyle/>
          <a:p>
            <a:pPr algn="r">
              <a:defRPr sz="1400">
                <a:solidFill>
                  <a:srgbClr val="808080"/>
                </a:solidFill>
              </a:defRPr>
            </a:pPr>
            <a:r>
              <a:rPr dirty="0" err="1">
                <a:solidFill>
                  <a:schemeClr val="tx1">
                    <a:lumMod val="75000"/>
                    <a:lumOff val="25000"/>
                  </a:schemeClr>
                </a:solidFill>
              </a:rPr>
              <a:t>leben</a:t>
            </a:r>
            <a:endParaRPr dirty="0">
              <a:solidFill>
                <a:schemeClr val="tx1">
                  <a:lumMod val="75000"/>
                  <a:lumOff val="25000"/>
                </a:schemeClr>
              </a:solidFill>
            </a:endParaRPr>
          </a:p>
          <a:p>
            <a:pPr algn="r">
              <a:defRPr sz="1400">
                <a:solidFill>
                  <a:srgbClr val="808080"/>
                </a:solidFill>
              </a:defRPr>
            </a:pPr>
            <a:r>
              <a:rPr dirty="0" err="1">
                <a:solidFill>
                  <a:schemeClr val="tx1">
                    <a:lumMod val="75000"/>
                    <a:lumOff val="25000"/>
                  </a:schemeClr>
                </a:solidFill>
              </a:rPr>
              <a:t>bauen</a:t>
            </a:r>
            <a:endParaRPr dirty="0">
              <a:solidFill>
                <a:schemeClr val="tx1">
                  <a:lumMod val="75000"/>
                  <a:lumOff val="25000"/>
                </a:schemeClr>
              </a:solidFill>
            </a:endParaRPr>
          </a:p>
          <a:p>
            <a:pPr algn="r">
              <a:defRPr sz="1400">
                <a:solidFill>
                  <a:srgbClr val="808080"/>
                </a:solidFill>
              </a:defRPr>
            </a:pPr>
            <a:r>
              <a:rPr dirty="0" err="1">
                <a:solidFill>
                  <a:schemeClr val="tx1">
                    <a:lumMod val="75000"/>
                    <a:lumOff val="25000"/>
                  </a:schemeClr>
                </a:solidFill>
              </a:rPr>
              <a:t>bewegen</a:t>
            </a:r>
            <a:endParaRPr dirty="0">
              <a:solidFill>
                <a:schemeClr val="tx1">
                  <a:lumMod val="75000"/>
                  <a:lumOff val="25000"/>
                </a:schemeClr>
              </a:solidFill>
            </a:endParaRPr>
          </a:p>
        </p:txBody>
      </p:sp>
      <p:sp>
        <p:nvSpPr>
          <p:cNvPr id="11" name="Textplatzhalter 6"/>
          <p:cNvSpPr>
            <a:spLocks noGrp="1"/>
          </p:cNvSpPr>
          <p:nvPr>
            <p:ph type="body" sz="quarter" idx="11" hasCustomPrompt="1"/>
          </p:nvPr>
        </p:nvSpPr>
        <p:spPr>
          <a:xfrm>
            <a:off x="393699" y="3969123"/>
            <a:ext cx="10023475" cy="696913"/>
          </a:xfrm>
          <a:prstGeom prst="rect">
            <a:avLst/>
          </a:prstGeom>
        </p:spPr>
        <p:txBody>
          <a:bodyPr tIns="0" rIns="0">
            <a:normAutofit/>
          </a:bodyPr>
          <a:lstStyle>
            <a:lvl1pPr marL="0" indent="0" algn="r">
              <a:lnSpc>
                <a:spcPct val="100000"/>
              </a:lnSpc>
              <a:spcBef>
                <a:spcPts val="0"/>
              </a:spcBef>
              <a:spcAft>
                <a:spcPts val="600"/>
              </a:spcAft>
              <a:buNone/>
              <a:defRPr sz="1600">
                <a:solidFill>
                  <a:schemeClr val="tx1">
                    <a:lumMod val="50000"/>
                    <a:lumOff val="50000"/>
                  </a:schemeClr>
                </a:solidFill>
              </a:defRPr>
            </a:lvl1pPr>
          </a:lstStyle>
          <a:p>
            <a:pPr lvl="0"/>
            <a:r>
              <a:rPr lang="de-DE" dirty="0" smtClean="0"/>
              <a:t>Amtsbezeichnung</a:t>
            </a:r>
            <a:br>
              <a:rPr lang="de-DE" dirty="0" smtClean="0"/>
            </a:br>
            <a:r>
              <a:rPr lang="de-DE" dirty="0" smtClean="0"/>
              <a:t>Aufgabengebiet / Referat</a:t>
            </a:r>
            <a:endParaRPr lang="de-DE" dirty="0"/>
          </a:p>
        </p:txBody>
      </p:sp>
      <p:pic>
        <p:nvPicPr>
          <p:cNvPr id="12" name="Picture 3" descr="Picture 3"/>
          <p:cNvPicPr>
            <a:picLocks noChangeAspect="1"/>
          </p:cNvPicPr>
          <p:nvPr userDrawn="1"/>
        </p:nvPicPr>
        <p:blipFill>
          <a:blip r:embed="rId2">
            <a:extLst/>
          </a:blip>
          <a:srcRect l="7639"/>
          <a:stretch>
            <a:fillRect/>
          </a:stretch>
        </p:blipFill>
        <p:spPr>
          <a:xfrm>
            <a:off x="3045639" y="5586"/>
            <a:ext cx="9146361" cy="1260348"/>
          </a:xfrm>
          <a:prstGeom prst="rect">
            <a:avLst/>
          </a:prstGeom>
          <a:ln w="12700">
            <a:miter lim="400000"/>
          </a:ln>
        </p:spPr>
      </p:pic>
    </p:spTree>
    <p:extLst>
      <p:ext uri="{BB962C8B-B14F-4D97-AF65-F5344CB8AC3E}">
        <p14:creationId xmlns:p14="http://schemas.microsoft.com/office/powerpoint/2010/main" val="40308311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65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98A33132-FD0B-4267-BE59-84D94BD7AF5E}" type="slidenum">
              <a:rPr lang="de-DE" smtClean="0"/>
              <a:t>‹Nr.›</a:t>
            </a:fld>
            <a:endParaRPr lang="de-DE" dirty="0"/>
          </a:p>
        </p:txBody>
      </p:sp>
      <p:sp>
        <p:nvSpPr>
          <p:cNvPr id="4" name="Fußzeilenplatzhalter 3"/>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5" name="Titeltext"/>
          <p:cNvSpPr txBox="1">
            <a:spLocks noGrp="1"/>
          </p:cNvSpPr>
          <p:nvPr>
            <p:ph type="title" hasCustomPrompt="1"/>
          </p:nvPr>
        </p:nvSpPr>
        <p:spPr>
          <a:xfrm>
            <a:off x="244475" y="402670"/>
            <a:ext cx="5220000" cy="629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rIns="0" anchor="ctr">
            <a:noAutofit/>
          </a:bodyPr>
          <a:lstStyle>
            <a:lvl1pPr>
              <a:defRPr/>
            </a:lvl1pPr>
          </a:lstStyle>
          <a:p>
            <a:r>
              <a:rPr lang="de-DE" dirty="0" smtClean="0"/>
              <a:t>Folienüberschrift</a:t>
            </a:r>
            <a:endParaRPr dirty="0"/>
          </a:p>
        </p:txBody>
      </p:sp>
      <p:sp>
        <p:nvSpPr>
          <p:cNvPr id="8" name="Bildplatzhalter 7"/>
          <p:cNvSpPr>
            <a:spLocks noGrp="1"/>
          </p:cNvSpPr>
          <p:nvPr>
            <p:ph type="pic" sz="quarter" idx="12"/>
          </p:nvPr>
        </p:nvSpPr>
        <p:spPr>
          <a:xfrm>
            <a:off x="5546725" y="0"/>
            <a:ext cx="6645275" cy="6359525"/>
          </a:xfrm>
          <a:prstGeom prst="rect">
            <a:avLst/>
          </a:prstGeom>
        </p:spPr>
        <p:txBody>
          <a:bodyPr/>
          <a:lstStyle>
            <a:lvl1pPr algn="ctr">
              <a:defRPr sz="1800" baseline="0">
                <a:solidFill>
                  <a:schemeClr val="bg1">
                    <a:lumMod val="65000"/>
                  </a:schemeClr>
                </a:solidFill>
              </a:defRPr>
            </a:lvl1pPr>
          </a:lstStyle>
          <a:p>
            <a:r>
              <a:rPr lang="de-DE" smtClean="0"/>
              <a:t>Bild durch Klicken auf Symbol hinzufügen</a:t>
            </a:r>
            <a:endParaRPr lang="de-DE" dirty="0"/>
          </a:p>
        </p:txBody>
      </p:sp>
      <p:sp>
        <p:nvSpPr>
          <p:cNvPr id="12" name="Textplatzhalter 11"/>
          <p:cNvSpPr>
            <a:spLocks noGrp="1"/>
          </p:cNvSpPr>
          <p:nvPr>
            <p:ph type="body" sz="quarter" idx="14" hasCustomPrompt="1"/>
          </p:nvPr>
        </p:nvSpPr>
        <p:spPr>
          <a:xfrm>
            <a:off x="244474" y="1096963"/>
            <a:ext cx="5220000" cy="609600"/>
          </a:xfrm>
          <a:prstGeom prst="rect">
            <a:avLst/>
          </a:prstGeom>
        </p:spPr>
        <p:txBody>
          <a:bodyPr lIns="0"/>
          <a:lstStyle>
            <a:lvl1pPr>
              <a:defRPr/>
            </a:lvl1pPr>
          </a:lstStyle>
          <a:p>
            <a:pPr lvl="0"/>
            <a:r>
              <a:rPr lang="de-DE" dirty="0" smtClean="0"/>
              <a:t>Untertitel</a:t>
            </a:r>
            <a:endParaRPr lang="de-DE" dirty="0"/>
          </a:p>
        </p:txBody>
      </p:sp>
      <p:sp>
        <p:nvSpPr>
          <p:cNvPr id="13" name="Textplatzhalter 9"/>
          <p:cNvSpPr>
            <a:spLocks noGrp="1"/>
          </p:cNvSpPr>
          <p:nvPr>
            <p:ph type="body" sz="quarter" idx="13" hasCustomPrompt="1"/>
          </p:nvPr>
        </p:nvSpPr>
        <p:spPr>
          <a:xfrm>
            <a:off x="244475" y="1809750"/>
            <a:ext cx="5221288" cy="4549775"/>
          </a:xfrm>
          <a:prstGeom prst="rect">
            <a:avLst/>
          </a:prstGeom>
        </p:spPr>
        <p:txBody>
          <a:bodyPr lIns="0">
            <a:normAutofit/>
          </a:bodyPr>
          <a:lstStyle>
            <a:lvl1pPr marL="171450" indent="-171450" algn="l">
              <a:lnSpc>
                <a:spcPct val="150000"/>
              </a:lnSpc>
              <a:buFontTx/>
              <a:buChar char="-"/>
              <a:defRPr sz="1800"/>
            </a:lvl1pPr>
            <a:lvl2pPr>
              <a:defRPr sz="2000"/>
            </a:lvl2pPr>
            <a:lvl3pPr>
              <a:defRPr sz="1800"/>
            </a:lvl3pPr>
            <a:lvl4pPr>
              <a:defRPr sz="1600"/>
            </a:lvl4pPr>
            <a:lvl5pPr>
              <a:defRPr sz="1600"/>
            </a:lvl5pPr>
          </a:lstStyle>
          <a:p>
            <a:pPr marL="171450" indent="-171450" algn="l">
              <a:lnSpc>
                <a:spcPct val="150000"/>
              </a:lnSpc>
              <a:buFontTx/>
              <a:buChar char="-"/>
              <a:defRPr sz="2800"/>
            </a:pPr>
            <a:r>
              <a:rPr lang="de-DE" sz="1800" dirty="0" smtClean="0">
                <a:solidFill>
                  <a:schemeClr val="tx1">
                    <a:lumMod val="75000"/>
                    <a:lumOff val="25000"/>
                  </a:schemeClr>
                </a:solidFill>
              </a:rPr>
              <a:t>Textblock klare Aussagen und Botschaften mit wenig Text (Schriftgröße mindestens 16)</a:t>
            </a:r>
          </a:p>
        </p:txBody>
      </p:sp>
    </p:spTree>
    <p:extLst>
      <p:ext uri="{BB962C8B-B14F-4D97-AF65-F5344CB8AC3E}">
        <p14:creationId xmlns:p14="http://schemas.microsoft.com/office/powerpoint/2010/main" val="7707168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98A33132-FD0B-4267-BE59-84D94BD7AF5E}" type="slidenum">
              <a:rPr lang="de-DE" smtClean="0"/>
              <a:t>‹Nr.›</a:t>
            </a:fld>
            <a:endParaRPr lang="de-DE" dirty="0"/>
          </a:p>
        </p:txBody>
      </p:sp>
      <p:sp>
        <p:nvSpPr>
          <p:cNvPr id="4" name="Fußzeilenplatzhalter 3"/>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5" name="Titeltext"/>
          <p:cNvSpPr txBox="1">
            <a:spLocks noGrp="1"/>
          </p:cNvSpPr>
          <p:nvPr>
            <p:ph type="title" hasCustomPrompt="1"/>
          </p:nvPr>
        </p:nvSpPr>
        <p:spPr>
          <a:xfrm>
            <a:off x="244474" y="402670"/>
            <a:ext cx="11520000" cy="629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rIns="0" anchor="ctr">
            <a:noAutofit/>
          </a:bodyPr>
          <a:lstStyle>
            <a:lvl1pPr>
              <a:defRPr/>
            </a:lvl1pPr>
          </a:lstStyle>
          <a:p>
            <a:r>
              <a:rPr lang="de-DE" dirty="0" smtClean="0"/>
              <a:t>Folienüberschrift</a:t>
            </a:r>
            <a:endParaRPr dirty="0"/>
          </a:p>
        </p:txBody>
      </p:sp>
      <p:sp>
        <p:nvSpPr>
          <p:cNvPr id="12" name="Textplatzhalter 11"/>
          <p:cNvSpPr>
            <a:spLocks noGrp="1"/>
          </p:cNvSpPr>
          <p:nvPr>
            <p:ph type="body" sz="quarter" idx="14" hasCustomPrompt="1"/>
          </p:nvPr>
        </p:nvSpPr>
        <p:spPr>
          <a:xfrm>
            <a:off x="244474" y="1096963"/>
            <a:ext cx="11520000" cy="609600"/>
          </a:xfrm>
          <a:prstGeom prst="rect">
            <a:avLst/>
          </a:prstGeom>
        </p:spPr>
        <p:txBody>
          <a:bodyPr lIns="0"/>
          <a:lstStyle>
            <a:lvl1pPr>
              <a:defRPr/>
            </a:lvl1pPr>
          </a:lstStyle>
          <a:p>
            <a:pPr lvl="0"/>
            <a:r>
              <a:rPr lang="de-DE" dirty="0" smtClean="0"/>
              <a:t>Untertitel</a:t>
            </a:r>
            <a:endParaRPr lang="de-DE" dirty="0"/>
          </a:p>
        </p:txBody>
      </p:sp>
      <p:sp>
        <p:nvSpPr>
          <p:cNvPr id="9" name="Textplatzhalter 9"/>
          <p:cNvSpPr>
            <a:spLocks noGrp="1"/>
          </p:cNvSpPr>
          <p:nvPr>
            <p:ph type="body" sz="quarter" idx="13" hasCustomPrompt="1"/>
          </p:nvPr>
        </p:nvSpPr>
        <p:spPr>
          <a:xfrm>
            <a:off x="244474" y="1962150"/>
            <a:ext cx="11520000" cy="4397375"/>
          </a:xfrm>
          <a:prstGeom prst="rect">
            <a:avLst/>
          </a:prstGeom>
        </p:spPr>
        <p:txBody>
          <a:bodyPr lIns="0">
            <a:normAutofit/>
          </a:bodyPr>
          <a:lstStyle>
            <a:lvl1pPr marL="0" marR="0" indent="0" algn="l" defTabSz="914400" rtl="0" eaLnBrk="1" fontAlgn="auto" latinLnBrk="0" hangingPunct="1">
              <a:lnSpc>
                <a:spcPct val="150000"/>
              </a:lnSpc>
              <a:spcBef>
                <a:spcPts val="1000"/>
              </a:spcBef>
              <a:spcAft>
                <a:spcPts val="0"/>
              </a:spcAft>
              <a:buClrTx/>
              <a:buSzTx/>
              <a:buFontTx/>
              <a:buNone/>
              <a:tabLst/>
              <a:defRPr sz="2800"/>
            </a:lvl1pPr>
            <a:lvl2pPr>
              <a:defRPr sz="2000"/>
            </a:lvl2pPr>
            <a:lvl3pPr>
              <a:defRPr sz="1800"/>
            </a:lvl3pPr>
            <a:lvl4pPr>
              <a:defRPr sz="1600"/>
            </a:lvl4pPr>
            <a:lvl5pPr>
              <a:defRPr sz="1600"/>
            </a:lvl5pPr>
          </a:lstStyle>
          <a:p>
            <a:pPr marL="171450" indent="-171450" algn="l">
              <a:lnSpc>
                <a:spcPct val="150000"/>
              </a:lnSpc>
              <a:buFontTx/>
              <a:buChar char="-"/>
              <a:defRPr sz="2800"/>
            </a:pPr>
            <a:r>
              <a:rPr lang="de-DE" sz="1800" dirty="0" smtClean="0">
                <a:solidFill>
                  <a:schemeClr val="tx1">
                    <a:lumMod val="75000"/>
                    <a:lumOff val="25000"/>
                  </a:schemeClr>
                </a:solidFill>
              </a:rPr>
              <a:t>Textblock:  klare Aussagen und Botschaften mit wenig Text (Schriftgröße mindestens 16)</a:t>
            </a:r>
          </a:p>
        </p:txBody>
      </p:sp>
    </p:spTree>
    <p:extLst>
      <p:ext uri="{BB962C8B-B14F-4D97-AF65-F5344CB8AC3E}">
        <p14:creationId xmlns:p14="http://schemas.microsoft.com/office/powerpoint/2010/main" val="24842515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98A33132-FD0B-4267-BE59-84D94BD7AF5E}" type="slidenum">
              <a:rPr lang="de-DE" smtClean="0"/>
              <a:t>‹Nr.›</a:t>
            </a:fld>
            <a:endParaRPr lang="de-DE" dirty="0"/>
          </a:p>
        </p:txBody>
      </p:sp>
      <p:sp>
        <p:nvSpPr>
          <p:cNvPr id="4" name="Fußzeilenplatzhalter 3"/>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5" name="Titeltext"/>
          <p:cNvSpPr txBox="1">
            <a:spLocks noGrp="1"/>
          </p:cNvSpPr>
          <p:nvPr>
            <p:ph type="title" hasCustomPrompt="1"/>
          </p:nvPr>
        </p:nvSpPr>
        <p:spPr>
          <a:xfrm>
            <a:off x="244475" y="402670"/>
            <a:ext cx="11520000" cy="629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rIns="0" anchor="ctr">
            <a:noAutofit/>
          </a:bodyPr>
          <a:lstStyle>
            <a:lvl1pPr>
              <a:defRPr/>
            </a:lvl1pPr>
          </a:lstStyle>
          <a:p>
            <a:r>
              <a:rPr lang="de-DE" dirty="0" smtClean="0"/>
              <a:t>Folienüberschrift</a:t>
            </a:r>
            <a:endParaRPr dirty="0"/>
          </a:p>
        </p:txBody>
      </p:sp>
      <p:sp>
        <p:nvSpPr>
          <p:cNvPr id="12" name="Textplatzhalter 11"/>
          <p:cNvSpPr>
            <a:spLocks noGrp="1"/>
          </p:cNvSpPr>
          <p:nvPr>
            <p:ph type="body" sz="quarter" idx="14" hasCustomPrompt="1"/>
          </p:nvPr>
        </p:nvSpPr>
        <p:spPr>
          <a:xfrm>
            <a:off x="244474" y="1096963"/>
            <a:ext cx="11520000" cy="609600"/>
          </a:xfrm>
          <a:prstGeom prst="rect">
            <a:avLst/>
          </a:prstGeom>
        </p:spPr>
        <p:txBody>
          <a:bodyPr lIns="0"/>
          <a:lstStyle>
            <a:lvl1pPr>
              <a:defRPr/>
            </a:lvl1pPr>
          </a:lstStyle>
          <a:p>
            <a:pPr lvl="0"/>
            <a:r>
              <a:rPr lang="de-DE" dirty="0" smtClean="0"/>
              <a:t>Untertitel</a:t>
            </a:r>
            <a:endParaRPr lang="de-DE" dirty="0"/>
          </a:p>
        </p:txBody>
      </p:sp>
    </p:spTree>
    <p:extLst>
      <p:ext uri="{BB962C8B-B14F-4D97-AF65-F5344CB8AC3E}">
        <p14:creationId xmlns:p14="http://schemas.microsoft.com/office/powerpoint/2010/main" val="13405983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98A33132-FD0B-4267-BE59-84D94BD7AF5E}" type="slidenum">
              <a:rPr lang="de-DE" smtClean="0"/>
              <a:t>‹Nr.›</a:t>
            </a:fld>
            <a:endParaRPr lang="de-DE" dirty="0"/>
          </a:p>
        </p:txBody>
      </p:sp>
      <p:sp>
        <p:nvSpPr>
          <p:cNvPr id="4" name="Fußzeilenplatzhalter 3"/>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Tree>
    <p:extLst>
      <p:ext uri="{BB962C8B-B14F-4D97-AF65-F5344CB8AC3E}">
        <p14:creationId xmlns:p14="http://schemas.microsoft.com/office/powerpoint/2010/main" val="38176513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xt, Bild und Wortbildmark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98A33132-FD0B-4267-BE59-84D94BD7AF5E}" type="slidenum">
              <a:rPr lang="de-DE" smtClean="0"/>
              <a:t>‹Nr.›</a:t>
            </a:fld>
            <a:endParaRPr lang="de-DE" dirty="0"/>
          </a:p>
        </p:txBody>
      </p:sp>
      <p:sp>
        <p:nvSpPr>
          <p:cNvPr id="4" name="Fußzeilenplatzhalter 3"/>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5" name="Titeltext"/>
          <p:cNvSpPr txBox="1">
            <a:spLocks noGrp="1"/>
          </p:cNvSpPr>
          <p:nvPr>
            <p:ph type="title" hasCustomPrompt="1"/>
          </p:nvPr>
        </p:nvSpPr>
        <p:spPr>
          <a:xfrm>
            <a:off x="244475" y="647700"/>
            <a:ext cx="5220000" cy="629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rIns="0" anchor="ctr">
            <a:noAutofit/>
          </a:bodyPr>
          <a:lstStyle>
            <a:lvl1pPr>
              <a:defRPr/>
            </a:lvl1pPr>
          </a:lstStyle>
          <a:p>
            <a:r>
              <a:rPr lang="de-DE" dirty="0" smtClean="0"/>
              <a:t>Folienüberschrift</a:t>
            </a:r>
            <a:endParaRPr dirty="0"/>
          </a:p>
        </p:txBody>
      </p:sp>
      <p:sp>
        <p:nvSpPr>
          <p:cNvPr id="8" name="Bildplatzhalter 7"/>
          <p:cNvSpPr>
            <a:spLocks noGrp="1"/>
          </p:cNvSpPr>
          <p:nvPr>
            <p:ph type="pic" sz="quarter" idx="12"/>
          </p:nvPr>
        </p:nvSpPr>
        <p:spPr>
          <a:xfrm>
            <a:off x="5709285" y="647700"/>
            <a:ext cx="5608955" cy="5715000"/>
          </a:xfrm>
          <a:prstGeom prst="rect">
            <a:avLst/>
          </a:prstGeom>
        </p:spPr>
        <p:txBody>
          <a:bodyPr/>
          <a:lstStyle>
            <a:lvl1pPr algn="ctr">
              <a:defRPr sz="1800" baseline="0">
                <a:solidFill>
                  <a:schemeClr val="bg1">
                    <a:lumMod val="65000"/>
                  </a:schemeClr>
                </a:solidFill>
              </a:defRPr>
            </a:lvl1pPr>
          </a:lstStyle>
          <a:p>
            <a:r>
              <a:rPr lang="de-DE" smtClean="0"/>
              <a:t>Bild durch Klicken auf Symbol hinzufügen</a:t>
            </a:r>
            <a:endParaRPr lang="de-DE" dirty="0"/>
          </a:p>
        </p:txBody>
      </p:sp>
      <p:sp>
        <p:nvSpPr>
          <p:cNvPr id="10" name="Textplatzhalter 9"/>
          <p:cNvSpPr>
            <a:spLocks noGrp="1"/>
          </p:cNvSpPr>
          <p:nvPr>
            <p:ph type="body" sz="quarter" idx="13" hasCustomPrompt="1"/>
          </p:nvPr>
        </p:nvSpPr>
        <p:spPr>
          <a:xfrm>
            <a:off x="244475" y="2247900"/>
            <a:ext cx="5221288" cy="4111625"/>
          </a:xfrm>
          <a:prstGeom prst="rect">
            <a:avLst/>
          </a:prstGeom>
        </p:spPr>
        <p:txBody>
          <a:bodyPr lIns="0">
            <a:normAutofit/>
          </a:bodyPr>
          <a:lstStyle>
            <a:lvl1pPr marL="171450" indent="-171450" algn="l">
              <a:lnSpc>
                <a:spcPct val="150000"/>
              </a:lnSpc>
              <a:buFontTx/>
              <a:buChar char="-"/>
              <a:defRPr sz="1800"/>
            </a:lvl1pPr>
            <a:lvl2pPr>
              <a:defRPr sz="2000"/>
            </a:lvl2pPr>
            <a:lvl3pPr>
              <a:defRPr sz="1800"/>
            </a:lvl3pPr>
            <a:lvl4pPr>
              <a:defRPr sz="1600"/>
            </a:lvl4pPr>
            <a:lvl5pPr>
              <a:defRPr sz="1600"/>
            </a:lvl5pPr>
          </a:lstStyle>
          <a:p>
            <a:pPr marL="171450" indent="-171450" algn="l">
              <a:lnSpc>
                <a:spcPct val="150000"/>
              </a:lnSpc>
              <a:buFontTx/>
              <a:buChar char="-"/>
              <a:defRPr sz="2800"/>
            </a:pPr>
            <a:r>
              <a:rPr lang="de-DE" sz="1800" dirty="0" smtClean="0">
                <a:solidFill>
                  <a:schemeClr val="tx1">
                    <a:lumMod val="75000"/>
                    <a:lumOff val="25000"/>
                  </a:schemeClr>
                </a:solidFill>
              </a:rPr>
              <a:t>Textblock:  klare Aussagen und Botschaften mit wenig Text (Schriftgröße mindestens 16)</a:t>
            </a:r>
          </a:p>
        </p:txBody>
      </p:sp>
      <p:sp>
        <p:nvSpPr>
          <p:cNvPr id="12" name="Textplatzhalter 11"/>
          <p:cNvSpPr>
            <a:spLocks noGrp="1"/>
          </p:cNvSpPr>
          <p:nvPr>
            <p:ph type="body" sz="quarter" idx="14" hasCustomPrompt="1"/>
          </p:nvPr>
        </p:nvSpPr>
        <p:spPr>
          <a:xfrm>
            <a:off x="244474" y="1354138"/>
            <a:ext cx="5220000" cy="609600"/>
          </a:xfrm>
          <a:prstGeom prst="rect">
            <a:avLst/>
          </a:prstGeom>
        </p:spPr>
        <p:txBody>
          <a:bodyPr lIns="0"/>
          <a:lstStyle>
            <a:lvl1pPr>
              <a:defRPr/>
            </a:lvl1pPr>
          </a:lstStyle>
          <a:p>
            <a:pPr lvl="0"/>
            <a:r>
              <a:rPr lang="de-DE" dirty="0" smtClean="0"/>
              <a:t>Untertitel</a:t>
            </a:r>
            <a:endParaRPr lang="de-DE" dirty="0"/>
          </a:p>
        </p:txBody>
      </p:sp>
      <p:pic>
        <p:nvPicPr>
          <p:cNvPr id="9" name="Picture 3" descr="Picture 3"/>
          <p:cNvPicPr>
            <a:picLocks noChangeAspect="1"/>
          </p:cNvPicPr>
          <p:nvPr userDrawn="1"/>
        </p:nvPicPr>
        <p:blipFill>
          <a:blip r:embed="rId2">
            <a:extLst/>
          </a:blip>
          <a:srcRect l="7639"/>
          <a:stretch>
            <a:fillRect/>
          </a:stretch>
        </p:blipFill>
        <p:spPr>
          <a:xfrm>
            <a:off x="7707649" y="0"/>
            <a:ext cx="4484351" cy="617934"/>
          </a:xfrm>
          <a:prstGeom prst="rect">
            <a:avLst/>
          </a:prstGeom>
          <a:ln w="12700">
            <a:miter lim="400000"/>
          </a:ln>
        </p:spPr>
      </p:pic>
    </p:spTree>
    <p:extLst>
      <p:ext uri="{BB962C8B-B14F-4D97-AF65-F5344CB8AC3E}">
        <p14:creationId xmlns:p14="http://schemas.microsoft.com/office/powerpoint/2010/main" val="34497002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Wortbildmark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98A33132-FD0B-4267-BE59-84D94BD7AF5E}" type="slidenum">
              <a:rPr lang="de-DE" smtClean="0"/>
              <a:t>‹Nr.›</a:t>
            </a:fld>
            <a:endParaRPr lang="de-DE" dirty="0"/>
          </a:p>
        </p:txBody>
      </p:sp>
      <p:sp>
        <p:nvSpPr>
          <p:cNvPr id="4" name="Fußzeilenplatzhalter 3"/>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5" name="Titeltext"/>
          <p:cNvSpPr txBox="1">
            <a:spLocks noGrp="1"/>
          </p:cNvSpPr>
          <p:nvPr>
            <p:ph type="title" hasCustomPrompt="1"/>
          </p:nvPr>
        </p:nvSpPr>
        <p:spPr>
          <a:xfrm>
            <a:off x="244475" y="650320"/>
            <a:ext cx="11520000" cy="629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rIns="0" anchor="ctr">
            <a:noAutofit/>
          </a:bodyPr>
          <a:lstStyle>
            <a:lvl1pPr>
              <a:defRPr/>
            </a:lvl1pPr>
          </a:lstStyle>
          <a:p>
            <a:r>
              <a:rPr lang="de-DE" dirty="0" smtClean="0"/>
              <a:t>Folienüberschrift</a:t>
            </a:r>
            <a:endParaRPr dirty="0"/>
          </a:p>
        </p:txBody>
      </p:sp>
      <p:sp>
        <p:nvSpPr>
          <p:cNvPr id="10" name="Textplatzhalter 9"/>
          <p:cNvSpPr>
            <a:spLocks noGrp="1"/>
          </p:cNvSpPr>
          <p:nvPr>
            <p:ph type="body" sz="quarter" idx="13" hasCustomPrompt="1"/>
          </p:nvPr>
        </p:nvSpPr>
        <p:spPr>
          <a:xfrm>
            <a:off x="244475" y="2257425"/>
            <a:ext cx="11520000" cy="4102100"/>
          </a:xfrm>
          <a:prstGeom prst="rect">
            <a:avLst/>
          </a:prstGeom>
        </p:spPr>
        <p:txBody>
          <a:bodyPr lIns="0">
            <a:normAutofit/>
          </a:bodyPr>
          <a:lstStyle>
            <a:lvl1pPr marL="171450" marR="0" indent="-171450" algn="l" defTabSz="914400" rtl="0" eaLnBrk="1" fontAlgn="auto" latinLnBrk="0" hangingPunct="1">
              <a:lnSpc>
                <a:spcPct val="150000"/>
              </a:lnSpc>
              <a:spcBef>
                <a:spcPts val="1000"/>
              </a:spcBef>
              <a:spcAft>
                <a:spcPts val="0"/>
              </a:spcAft>
              <a:buClrTx/>
              <a:buSzTx/>
              <a:buFontTx/>
              <a:buChar char="-"/>
              <a:tabLst/>
              <a:defRPr sz="2800" baseline="0"/>
            </a:lvl1pPr>
            <a:lvl2pPr>
              <a:defRPr sz="2000"/>
            </a:lvl2pPr>
            <a:lvl3pPr>
              <a:defRPr sz="1800"/>
            </a:lvl3pPr>
            <a:lvl4pPr>
              <a:defRPr sz="1600"/>
            </a:lvl4pPr>
            <a:lvl5pPr>
              <a:defRPr sz="1600"/>
            </a:lvl5pPr>
          </a:lstStyle>
          <a:p>
            <a:pPr marL="171450" indent="-171450" algn="l">
              <a:lnSpc>
                <a:spcPct val="150000"/>
              </a:lnSpc>
              <a:buFontTx/>
              <a:buChar char="-"/>
              <a:defRPr sz="2800"/>
            </a:pPr>
            <a:r>
              <a:rPr lang="de-DE" sz="1800" dirty="0" smtClean="0">
                <a:solidFill>
                  <a:schemeClr val="tx1">
                    <a:lumMod val="75000"/>
                    <a:lumOff val="25000"/>
                  </a:schemeClr>
                </a:solidFill>
              </a:rPr>
              <a:t>Textblock: klare Aussagen und Botschaften mit wenig Text (Schriftgröße mindestens 16)</a:t>
            </a:r>
          </a:p>
        </p:txBody>
      </p:sp>
      <p:sp>
        <p:nvSpPr>
          <p:cNvPr id="12" name="Textplatzhalter 11"/>
          <p:cNvSpPr>
            <a:spLocks noGrp="1"/>
          </p:cNvSpPr>
          <p:nvPr>
            <p:ph type="body" sz="quarter" idx="14" hasCustomPrompt="1"/>
          </p:nvPr>
        </p:nvSpPr>
        <p:spPr>
          <a:xfrm>
            <a:off x="244474" y="1344613"/>
            <a:ext cx="11520000" cy="609600"/>
          </a:xfrm>
          <a:prstGeom prst="rect">
            <a:avLst/>
          </a:prstGeom>
        </p:spPr>
        <p:txBody>
          <a:bodyPr lIns="0"/>
          <a:lstStyle>
            <a:lvl1pPr>
              <a:defRPr/>
            </a:lvl1pPr>
          </a:lstStyle>
          <a:p>
            <a:pPr lvl="0"/>
            <a:r>
              <a:rPr lang="de-DE" dirty="0" smtClean="0"/>
              <a:t>Untertitel</a:t>
            </a:r>
            <a:endParaRPr lang="de-DE" dirty="0"/>
          </a:p>
        </p:txBody>
      </p:sp>
      <p:pic>
        <p:nvPicPr>
          <p:cNvPr id="7" name="Picture 3" descr="Picture 3"/>
          <p:cNvPicPr>
            <a:picLocks noChangeAspect="1"/>
          </p:cNvPicPr>
          <p:nvPr userDrawn="1"/>
        </p:nvPicPr>
        <p:blipFill>
          <a:blip r:embed="rId2">
            <a:extLst/>
          </a:blip>
          <a:srcRect l="7639"/>
          <a:stretch>
            <a:fillRect/>
          </a:stretch>
        </p:blipFill>
        <p:spPr>
          <a:xfrm>
            <a:off x="7707649" y="0"/>
            <a:ext cx="4484351" cy="617934"/>
          </a:xfrm>
          <a:prstGeom prst="rect">
            <a:avLst/>
          </a:prstGeom>
          <a:ln w="12700">
            <a:miter lim="400000"/>
          </a:ln>
        </p:spPr>
      </p:pic>
    </p:spTree>
    <p:extLst>
      <p:ext uri="{BB962C8B-B14F-4D97-AF65-F5344CB8AC3E}">
        <p14:creationId xmlns:p14="http://schemas.microsoft.com/office/powerpoint/2010/main" val="32764979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Wortbildmark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98A33132-FD0B-4267-BE59-84D94BD7AF5E}" type="slidenum">
              <a:rPr lang="de-DE" smtClean="0"/>
              <a:t>‹Nr.›</a:t>
            </a:fld>
            <a:endParaRPr lang="de-DE" dirty="0"/>
          </a:p>
        </p:txBody>
      </p:sp>
      <p:sp>
        <p:nvSpPr>
          <p:cNvPr id="4" name="Fußzeilenplatzhalter 3"/>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5" name="Titeltext"/>
          <p:cNvSpPr txBox="1">
            <a:spLocks noGrp="1"/>
          </p:cNvSpPr>
          <p:nvPr>
            <p:ph type="title" hasCustomPrompt="1"/>
          </p:nvPr>
        </p:nvSpPr>
        <p:spPr>
          <a:xfrm>
            <a:off x="244475" y="650320"/>
            <a:ext cx="11520000" cy="629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rIns="0" anchor="ctr">
            <a:noAutofit/>
          </a:bodyPr>
          <a:lstStyle>
            <a:lvl1pPr>
              <a:defRPr/>
            </a:lvl1pPr>
          </a:lstStyle>
          <a:p>
            <a:r>
              <a:rPr lang="de-DE" dirty="0" smtClean="0"/>
              <a:t>Folienüberschrift</a:t>
            </a:r>
            <a:endParaRPr dirty="0"/>
          </a:p>
        </p:txBody>
      </p:sp>
      <p:sp>
        <p:nvSpPr>
          <p:cNvPr id="12" name="Textplatzhalter 11"/>
          <p:cNvSpPr>
            <a:spLocks noGrp="1"/>
          </p:cNvSpPr>
          <p:nvPr>
            <p:ph type="body" sz="quarter" idx="14" hasCustomPrompt="1"/>
          </p:nvPr>
        </p:nvSpPr>
        <p:spPr>
          <a:xfrm>
            <a:off x="244474" y="1344613"/>
            <a:ext cx="11520000" cy="609600"/>
          </a:xfrm>
          <a:prstGeom prst="rect">
            <a:avLst/>
          </a:prstGeom>
        </p:spPr>
        <p:txBody>
          <a:bodyPr lIns="0"/>
          <a:lstStyle>
            <a:lvl1pPr>
              <a:defRPr/>
            </a:lvl1pPr>
          </a:lstStyle>
          <a:p>
            <a:pPr lvl="0"/>
            <a:r>
              <a:rPr lang="de-DE" dirty="0" smtClean="0"/>
              <a:t>Untertitel</a:t>
            </a:r>
            <a:endParaRPr lang="de-DE" dirty="0"/>
          </a:p>
        </p:txBody>
      </p:sp>
      <p:pic>
        <p:nvPicPr>
          <p:cNvPr id="6" name="Picture 3" descr="Picture 3"/>
          <p:cNvPicPr>
            <a:picLocks noChangeAspect="1"/>
          </p:cNvPicPr>
          <p:nvPr userDrawn="1"/>
        </p:nvPicPr>
        <p:blipFill>
          <a:blip r:embed="rId2">
            <a:extLst/>
          </a:blip>
          <a:srcRect l="7639"/>
          <a:stretch>
            <a:fillRect/>
          </a:stretch>
        </p:blipFill>
        <p:spPr>
          <a:xfrm>
            <a:off x="7707649" y="0"/>
            <a:ext cx="4484351" cy="617934"/>
          </a:xfrm>
          <a:prstGeom prst="rect">
            <a:avLst/>
          </a:prstGeom>
          <a:ln w="12700">
            <a:miter lim="400000"/>
          </a:ln>
        </p:spPr>
      </p:pic>
    </p:spTree>
    <p:extLst>
      <p:ext uri="{BB962C8B-B14F-4D97-AF65-F5344CB8AC3E}">
        <p14:creationId xmlns:p14="http://schemas.microsoft.com/office/powerpoint/2010/main" val="15634129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Foliennummernplatzhalter 4"/>
          <p:cNvSpPr>
            <a:spLocks noGrp="1"/>
          </p:cNvSpPr>
          <p:nvPr>
            <p:ph type="sldNum" sz="quarter" idx="10"/>
          </p:nvPr>
        </p:nvSpPr>
        <p:spPr/>
        <p:txBody>
          <a:bodyPr/>
          <a:lstStyle/>
          <a:p>
            <a:fld id="{98A33132-FD0B-4267-BE59-84D94BD7AF5E}" type="slidenum">
              <a:rPr lang="de-DE" smtClean="0"/>
              <a:t>‹Nr.›</a:t>
            </a:fld>
            <a:endParaRPr lang="de-DE" dirty="0"/>
          </a:p>
        </p:txBody>
      </p:sp>
      <p:sp>
        <p:nvSpPr>
          <p:cNvPr id="6" name="Fußzeilenplatzhalter 5"/>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Tree>
    <p:extLst>
      <p:ext uri="{BB962C8B-B14F-4D97-AF65-F5344CB8AC3E}">
        <p14:creationId xmlns:p14="http://schemas.microsoft.com/office/powerpoint/2010/main" val="4011346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11544300" y="6475746"/>
            <a:ext cx="520700" cy="288000"/>
          </a:xfrm>
          <a:prstGeom prst="rect">
            <a:avLst/>
          </a:prstGeom>
        </p:spPr>
        <p:txBody>
          <a:bodyPr vert="horz" lIns="91440" tIns="45720" rIns="91440" bIns="45720" rtlCol="0" anchor="ctr"/>
          <a:lstStyle>
            <a:lvl1pPr algn="r">
              <a:defRPr sz="1200">
                <a:solidFill>
                  <a:schemeClr val="tx1">
                    <a:tint val="75000"/>
                  </a:schemeClr>
                </a:solidFill>
              </a:defRPr>
            </a:lvl1pPr>
          </a:lstStyle>
          <a:p>
            <a:fld id="{98A33132-FD0B-4267-BE59-84D94BD7AF5E}" type="slidenum">
              <a:rPr lang="de-DE" smtClean="0"/>
              <a:t>‹Nr.›</a:t>
            </a:fld>
            <a:endParaRPr lang="de-DE" dirty="0"/>
          </a:p>
        </p:txBody>
      </p:sp>
      <p:sp>
        <p:nvSpPr>
          <p:cNvPr id="7" name="Fußzeilenplatzhalter 5"/>
          <p:cNvSpPr>
            <a:spLocks noGrp="1"/>
          </p:cNvSpPr>
          <p:nvPr>
            <p:ph type="ftr" sz="quarter" idx="3"/>
          </p:nvPr>
        </p:nvSpPr>
        <p:spPr>
          <a:xfrm>
            <a:off x="243840" y="6475746"/>
            <a:ext cx="11094720" cy="288000"/>
          </a:xfrm>
          <a:prstGeom prst="rect">
            <a:avLst/>
          </a:prstGeom>
        </p:spPr>
        <p:txBody>
          <a:bodyPr vert="horz" lIns="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de-DE" smtClean="0"/>
              <a:t>Bayerisches Staatsministerium für Wohnen, Bau und Verkehr   Iris Heißmeyer -  Aktuelle Regelungen  zur Vereinbarung von Stoffpreisgleitklauseln   18.07.2022</a:t>
            </a:r>
            <a:endParaRPr lang="de-DE" dirty="0"/>
          </a:p>
        </p:txBody>
      </p:sp>
    </p:spTree>
    <p:extLst>
      <p:ext uri="{BB962C8B-B14F-4D97-AF65-F5344CB8AC3E}">
        <p14:creationId xmlns:p14="http://schemas.microsoft.com/office/powerpoint/2010/main" val="644363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67" r:id="rId9"/>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kern="1200">
          <a:solidFill>
            <a:schemeClr val="tx1">
              <a:lumMod val="50000"/>
              <a:lumOff val="50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1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49.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8.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2671" y="1894397"/>
            <a:ext cx="10014504" cy="677565"/>
          </a:xfrm>
        </p:spPr>
        <p:txBody>
          <a:bodyPr>
            <a:normAutofit fontScale="90000"/>
          </a:bodyPr>
          <a:lstStyle/>
          <a:p>
            <a:r>
              <a:rPr lang="de-DE" dirty="0" err="1" smtClean="0">
                <a:solidFill>
                  <a:srgbClr val="00B0F0"/>
                </a:solidFill>
              </a:rPr>
              <a:t>Stoffpreisgleitung</a:t>
            </a:r>
            <a:r>
              <a:rPr lang="de-DE" dirty="0" smtClean="0">
                <a:solidFill>
                  <a:srgbClr val="00B0F0"/>
                </a:solidFill>
              </a:rPr>
              <a:t/>
            </a:r>
            <a:br>
              <a:rPr lang="de-DE" dirty="0" smtClean="0">
                <a:solidFill>
                  <a:srgbClr val="00B0F0"/>
                </a:solidFill>
              </a:rPr>
            </a:br>
            <a:r>
              <a:rPr lang="de-DE" sz="1400" dirty="0" smtClean="0">
                <a:solidFill>
                  <a:srgbClr val="00B0F0"/>
                </a:solidFill>
              </a:rPr>
              <a:t>Sonderregelungen für die Vereinbarung von Stoffpreisgleitklauseln aufgrund aktueller Lieferengpässe und Stoffpreissteigerungen </a:t>
            </a:r>
            <a:endParaRPr lang="de-DE" sz="1400" dirty="0">
              <a:solidFill>
                <a:srgbClr val="00B0F0"/>
              </a:solidFill>
            </a:endParaRPr>
          </a:p>
        </p:txBody>
      </p:sp>
      <p:sp>
        <p:nvSpPr>
          <p:cNvPr id="3" name="Textplatzhalter 2"/>
          <p:cNvSpPr>
            <a:spLocks noGrp="1"/>
          </p:cNvSpPr>
          <p:nvPr>
            <p:ph type="body" sz="quarter" idx="10"/>
          </p:nvPr>
        </p:nvSpPr>
        <p:spPr/>
        <p:txBody>
          <a:bodyPr>
            <a:normAutofit/>
          </a:bodyPr>
          <a:lstStyle/>
          <a:p>
            <a:r>
              <a:rPr lang="de-DE" sz="1600" dirty="0" smtClean="0"/>
              <a:t>Iris </a:t>
            </a:r>
            <a:r>
              <a:rPr lang="de-DE" sz="1600" dirty="0" err="1" smtClean="0"/>
              <a:t>Heißmeyer</a:t>
            </a:r>
            <a:r>
              <a:rPr lang="de-DE" sz="1600" dirty="0" smtClean="0"/>
              <a:t> </a:t>
            </a:r>
            <a:r>
              <a:rPr lang="de-DE" sz="1600" dirty="0" err="1" smtClean="0"/>
              <a:t>BORin</a:t>
            </a:r>
            <a:r>
              <a:rPr lang="de-DE" sz="1600" dirty="0" smtClean="0"/>
              <a:t> </a:t>
            </a:r>
            <a:endParaRPr lang="de-DE" sz="1600" dirty="0"/>
          </a:p>
        </p:txBody>
      </p:sp>
      <p:sp>
        <p:nvSpPr>
          <p:cNvPr id="4" name="Textplatzhalter 3"/>
          <p:cNvSpPr>
            <a:spLocks noGrp="1"/>
          </p:cNvSpPr>
          <p:nvPr>
            <p:ph type="body" sz="quarter" idx="11"/>
          </p:nvPr>
        </p:nvSpPr>
        <p:spPr/>
        <p:txBody>
          <a:bodyPr/>
          <a:lstStyle/>
          <a:p>
            <a:r>
              <a:rPr lang="de-DE" dirty="0" smtClean="0"/>
              <a:t>Referat 23 Vergabe- und Vertragsmanagement</a:t>
            </a:r>
            <a:endParaRPr lang="de-DE" dirty="0"/>
          </a:p>
        </p:txBody>
      </p:sp>
      <p:pic>
        <p:nvPicPr>
          <p:cNvPr id="5" name="Picture 2" descr="Baumarkt Wittig » Sortiment » Baustof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71" y="4544199"/>
            <a:ext cx="4945711" cy="185778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2938315"/>
      </p:ext>
    </p:extLst>
  </p:cSld>
  <p:clrMapOvr>
    <a:masterClrMapping/>
  </p:clrMapOvr>
  <mc:AlternateContent xmlns:mc="http://schemas.openxmlformats.org/markup-compatibility/2006" xmlns:p14="http://schemas.microsoft.com/office/powerpoint/2010/main">
    <mc:Choice Requires="p14">
      <p:transition spd="slow" p14:dur="2000" advTm="37690"/>
    </mc:Choice>
    <mc:Fallback xmlns="">
      <p:transition spd="slow" advTm="3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1818"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10</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1. </a:t>
            </a:r>
            <a:r>
              <a:rPr lang="de-DE" dirty="0" smtClean="0">
                <a:solidFill>
                  <a:srgbClr val="00B0F0"/>
                </a:solidFill>
              </a:rPr>
              <a:t>Allgemeine Voraussetzungen für Gleitklauseln</a:t>
            </a:r>
            <a:endParaRPr lang="de-DE" dirty="0">
              <a:solidFill>
                <a:srgbClr val="00B0F0"/>
              </a:solidFill>
            </a:endParaRPr>
          </a:p>
        </p:txBody>
      </p:sp>
      <p:sp>
        <p:nvSpPr>
          <p:cNvPr id="6" name="Textplatzhalter 5"/>
          <p:cNvSpPr>
            <a:spLocks noGrp="1"/>
          </p:cNvSpPr>
          <p:nvPr>
            <p:ph type="body" sz="quarter" idx="14"/>
          </p:nvPr>
        </p:nvSpPr>
        <p:spPr/>
        <p:txBody>
          <a:bodyPr/>
          <a:lstStyle/>
          <a:p>
            <a:r>
              <a:rPr lang="de-DE" b="1" dirty="0" smtClean="0">
                <a:solidFill>
                  <a:srgbClr val="00B0F0"/>
                </a:solidFill>
              </a:rPr>
              <a:t>Änderung der Vergütung </a:t>
            </a:r>
            <a:r>
              <a:rPr lang="de-DE" b="1" dirty="0">
                <a:solidFill>
                  <a:srgbClr val="00B0F0"/>
                </a:solidFill>
              </a:rPr>
              <a:t>(§ 9d / § 9d EU VOB/A)</a:t>
            </a:r>
          </a:p>
        </p:txBody>
      </p:sp>
      <p:sp>
        <p:nvSpPr>
          <p:cNvPr id="8" name="Textplatzhalter 7"/>
          <p:cNvSpPr>
            <a:spLocks noGrp="1"/>
          </p:cNvSpPr>
          <p:nvPr>
            <p:ph type="body" sz="quarter" idx="13"/>
          </p:nvPr>
        </p:nvSpPr>
        <p:spPr/>
        <p:txBody>
          <a:bodyPr>
            <a:normAutofit/>
          </a:bodyPr>
          <a:lstStyle/>
          <a:p>
            <a:r>
              <a:rPr lang="de-DE" sz="2000" b="1" u="sng" dirty="0" smtClean="0">
                <a:solidFill>
                  <a:srgbClr val="00B050"/>
                </a:solidFill>
              </a:rPr>
              <a:t>Unterschiedliche Arten von Gleitklauseln </a:t>
            </a:r>
            <a:r>
              <a:rPr lang="de-DE" sz="2000" u="sng" dirty="0" smtClean="0"/>
              <a:t>bzw. Preisvorbehalten im VHB Bayern:</a:t>
            </a:r>
            <a:endParaRPr lang="de-DE" sz="2000" dirty="0"/>
          </a:p>
          <a:p>
            <a:pPr marL="342900" indent="-342900">
              <a:buFont typeface="Wingdings" panose="05000000000000000000" pitchFamily="2" charset="2"/>
              <a:buChar char="Ø"/>
            </a:pPr>
            <a:r>
              <a:rPr lang="de-DE" sz="2000" b="1" dirty="0" smtClean="0"/>
              <a:t>Lohngleitklauseln</a:t>
            </a:r>
            <a:r>
              <a:rPr lang="de-DE" sz="2000" dirty="0" smtClean="0"/>
              <a:t> (FB 224 – Angebot Lohngleitklauseln – VHB Bayern)</a:t>
            </a:r>
          </a:p>
          <a:p>
            <a:pPr marL="342900" indent="-342900">
              <a:buFont typeface="Wingdings" panose="05000000000000000000" pitchFamily="2" charset="2"/>
              <a:buChar char="Ø"/>
            </a:pPr>
            <a:r>
              <a:rPr lang="de-DE" sz="2000" b="1" dirty="0" smtClean="0"/>
              <a:t>Stoffpreisgleitklausel </a:t>
            </a:r>
            <a:r>
              <a:rPr lang="de-DE" sz="2000" dirty="0" smtClean="0"/>
              <a:t>(FB 225 – Stoffpreisgleitklausel – VHB)</a:t>
            </a:r>
          </a:p>
          <a:p>
            <a:pPr marL="342900" indent="-342900">
              <a:buFont typeface="Wingdings" panose="05000000000000000000" pitchFamily="2" charset="2"/>
              <a:buChar char="Ø"/>
            </a:pPr>
            <a:r>
              <a:rPr lang="de-DE" sz="2000" dirty="0" smtClean="0"/>
              <a:t>NEM </a:t>
            </a:r>
            <a:r>
              <a:rPr lang="de-DE" sz="2000" dirty="0"/>
              <a:t>(</a:t>
            </a:r>
            <a:r>
              <a:rPr lang="de-DE" sz="2000" b="1" dirty="0"/>
              <a:t>Stoffpreisgleitklausel Nichteisenmetalle </a:t>
            </a:r>
            <a:r>
              <a:rPr lang="de-DE" sz="2000" dirty="0"/>
              <a:t>(NEM</a:t>
            </a:r>
            <a:r>
              <a:rPr lang="de-DE" sz="2000" dirty="0" smtClean="0"/>
              <a:t>) FB 228 – VHB Bayern) </a:t>
            </a:r>
            <a:r>
              <a:rPr lang="de-DE" sz="1400" dirty="0" smtClean="0">
                <a:solidFill>
                  <a:srgbClr val="FF0000"/>
                </a:solidFill>
              </a:rPr>
              <a:t>aktuell nicht anwendbar, da der für den Abrechnungspreis erforderliche  Wert </a:t>
            </a:r>
            <a:r>
              <a:rPr lang="de-DE" sz="1400" dirty="0">
                <a:solidFill>
                  <a:srgbClr val="FF0000"/>
                </a:solidFill>
              </a:rPr>
              <a:t>der Notierung der NE-</a:t>
            </a:r>
            <a:r>
              <a:rPr lang="de-DE" sz="1400" dirty="0" err="1">
                <a:solidFill>
                  <a:srgbClr val="FF0000"/>
                </a:solidFill>
              </a:rPr>
              <a:t>Metallverarbeiter</a:t>
            </a:r>
            <a:r>
              <a:rPr lang="de-DE" sz="1400" dirty="0">
                <a:solidFill>
                  <a:srgbClr val="FF0000"/>
                </a:solidFill>
              </a:rPr>
              <a:t> - http://del-notiz.com/ </a:t>
            </a:r>
            <a:r>
              <a:rPr lang="de-DE" sz="1400" dirty="0" smtClean="0">
                <a:solidFill>
                  <a:srgbClr val="FF0000"/>
                </a:solidFill>
              </a:rPr>
              <a:t>zurzeit nicht geführt wird! </a:t>
            </a:r>
          </a:p>
          <a:p>
            <a:endParaRPr lang="de-DE" sz="1200" dirty="0"/>
          </a:p>
          <a:p>
            <a:endParaRPr lang="de-DE" sz="1200" dirty="0" smtClean="0"/>
          </a:p>
          <a:p>
            <a:endParaRPr lang="de-DE" sz="1200" dirty="0"/>
          </a:p>
          <a:p>
            <a:endParaRPr lang="de-DE" sz="12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8601687"/>
      </p:ext>
    </p:extLst>
  </p:cSld>
  <p:clrMapOvr>
    <a:masterClrMapping/>
  </p:clrMapOvr>
  <mc:AlternateContent xmlns:mc="http://schemas.openxmlformats.org/markup-compatibility/2006" xmlns:p14="http://schemas.microsoft.com/office/powerpoint/2010/main">
    <mc:Choice Requires="p14">
      <p:transition spd="slow" p14:dur="2000" advTm="65987"/>
    </mc:Choice>
    <mc:Fallback xmlns="">
      <p:transition spd="slow" advTm="6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11</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a:t>
            </a:r>
            <a:r>
              <a:rPr lang="de-DE" dirty="0" smtClean="0">
                <a:solidFill>
                  <a:srgbClr val="00B0F0"/>
                </a:solidFill>
              </a:rPr>
              <a:t>– </a:t>
            </a:r>
            <a:r>
              <a:rPr lang="de-DE" b="1" dirty="0" smtClean="0">
                <a:solidFill>
                  <a:srgbClr val="00B050"/>
                </a:solidFill>
              </a:rPr>
              <a:t>FB 225</a:t>
            </a:r>
            <a:endParaRPr lang="de-DE" b="1" dirty="0">
              <a:solidFill>
                <a:srgbClr val="00B050"/>
              </a:solidFill>
            </a:endParaRPr>
          </a:p>
        </p:txBody>
      </p:sp>
      <p:sp>
        <p:nvSpPr>
          <p:cNvPr id="6" name="Textplatzhalter 5"/>
          <p:cNvSpPr>
            <a:spLocks noGrp="1"/>
          </p:cNvSpPr>
          <p:nvPr>
            <p:ph type="body" sz="quarter" idx="14"/>
          </p:nvPr>
        </p:nvSpPr>
        <p:spPr>
          <a:xfrm>
            <a:off x="631596" y="1348033"/>
            <a:ext cx="11132878" cy="606180"/>
          </a:xfrm>
        </p:spPr>
        <p:txBody>
          <a:bodyPr/>
          <a:lstStyle/>
          <a:p>
            <a:r>
              <a:rPr lang="de-DE" sz="2400" b="1" dirty="0" smtClean="0">
                <a:solidFill>
                  <a:srgbClr val="00B050"/>
                </a:solidFill>
              </a:rPr>
              <a:t>Funktionsweise – Anwendung – Voraussetzung – Stoffpreisgleitklausel</a:t>
            </a:r>
            <a:endParaRPr lang="de-DE" sz="2400" b="1" dirty="0">
              <a:solidFill>
                <a:srgbClr val="00B050"/>
              </a:solidFill>
            </a:endParaRPr>
          </a:p>
        </p:txBody>
      </p:sp>
      <p:sp>
        <p:nvSpPr>
          <p:cNvPr id="9" name="Rechteck 8"/>
          <p:cNvSpPr/>
          <p:nvPr/>
        </p:nvSpPr>
        <p:spPr>
          <a:xfrm>
            <a:off x="631596" y="2092750"/>
            <a:ext cx="10991653" cy="4093428"/>
          </a:xfrm>
          <a:prstGeom prst="rect">
            <a:avLst/>
          </a:prstGeom>
        </p:spPr>
        <p:txBody>
          <a:bodyPr wrap="square">
            <a:spAutoFit/>
          </a:bodyPr>
          <a:lstStyle/>
          <a:p>
            <a:pPr marL="285750" indent="-285750">
              <a:spcBef>
                <a:spcPts val="600"/>
              </a:spcBef>
              <a:buFont typeface="Wingdings" panose="05000000000000000000" pitchFamily="2" charset="2"/>
              <a:buChar char="Ø"/>
            </a:pPr>
            <a:r>
              <a:rPr lang="de-DE" sz="2000" u="sng" dirty="0" smtClean="0"/>
              <a:t>Stoffpreisgleitklausel</a:t>
            </a:r>
            <a:r>
              <a:rPr lang="de-DE" sz="2000" dirty="0" smtClean="0"/>
              <a:t> </a:t>
            </a:r>
            <a:r>
              <a:rPr lang="de-DE" sz="2000" b="1" dirty="0"/>
              <a:t>ist unabhängig </a:t>
            </a:r>
            <a:r>
              <a:rPr lang="de-DE" sz="2000" dirty="0"/>
              <a:t>von den vom Auftragnehmer zu zahlenden </a:t>
            </a:r>
            <a:r>
              <a:rPr lang="de-DE" sz="2000" dirty="0" smtClean="0"/>
              <a:t>Preisen</a:t>
            </a:r>
          </a:p>
          <a:p>
            <a:pPr marL="285750" indent="-285750">
              <a:spcBef>
                <a:spcPts val="600"/>
              </a:spcBef>
              <a:buFont typeface="Wingdings" panose="05000000000000000000" pitchFamily="2" charset="2"/>
              <a:buChar char="Ø"/>
            </a:pPr>
            <a:r>
              <a:rPr lang="de-DE" sz="2000" dirty="0"/>
              <a:t>f</a:t>
            </a:r>
            <a:r>
              <a:rPr lang="de-DE" sz="2000" dirty="0" smtClean="0"/>
              <a:t>ür </a:t>
            </a:r>
            <a:r>
              <a:rPr lang="de-DE" sz="2000" b="1" dirty="0" smtClean="0"/>
              <a:t>Ermittlung </a:t>
            </a:r>
            <a:r>
              <a:rPr lang="de-DE" sz="2000" b="1" dirty="0"/>
              <a:t>von Mehr- oder Minderkosten </a:t>
            </a:r>
            <a:r>
              <a:rPr lang="de-DE" sz="2000" dirty="0"/>
              <a:t>wird </a:t>
            </a:r>
            <a:r>
              <a:rPr lang="de-DE" sz="2000" dirty="0" smtClean="0"/>
              <a:t>statistische </a:t>
            </a:r>
            <a:r>
              <a:rPr lang="de-DE" sz="2000" dirty="0"/>
              <a:t>Entwicklung der Erzeugerpreise gewerblicher Produkte für eine Güterart aus </a:t>
            </a:r>
            <a:r>
              <a:rPr lang="de-DE" sz="2000" dirty="0" smtClean="0"/>
              <a:t>Güterverzeichnis für gewerbliche Produkte herangezogen – </a:t>
            </a:r>
            <a:r>
              <a:rPr lang="de-DE" b="1" dirty="0" smtClean="0">
                <a:solidFill>
                  <a:srgbClr val="00B050"/>
                </a:solidFill>
              </a:rPr>
              <a:t>Preise</a:t>
            </a:r>
            <a:r>
              <a:rPr lang="de-DE" dirty="0" smtClean="0">
                <a:solidFill>
                  <a:srgbClr val="00B050"/>
                </a:solidFill>
              </a:rPr>
              <a:t> und </a:t>
            </a:r>
            <a:r>
              <a:rPr lang="de-DE" b="1" dirty="0" smtClean="0">
                <a:solidFill>
                  <a:srgbClr val="00B050"/>
                </a:solidFill>
              </a:rPr>
              <a:t>Preisindizes</a:t>
            </a:r>
            <a:r>
              <a:rPr lang="de-DE" dirty="0" smtClean="0">
                <a:solidFill>
                  <a:srgbClr val="00B050"/>
                </a:solidFill>
              </a:rPr>
              <a:t> gewerblicher Produkte Fachserie 17 Reihe 2 </a:t>
            </a:r>
          </a:p>
          <a:p>
            <a:pPr marL="285750" indent="-285750">
              <a:spcBef>
                <a:spcPts val="600"/>
              </a:spcBef>
              <a:buFont typeface="Wingdings" panose="05000000000000000000" pitchFamily="2" charset="2"/>
              <a:buChar char="Ø"/>
            </a:pPr>
            <a:r>
              <a:rPr lang="de-DE" sz="2000" dirty="0"/>
              <a:t>i</a:t>
            </a:r>
            <a:r>
              <a:rPr lang="de-DE" sz="2000" dirty="0" smtClean="0"/>
              <a:t>st die zu vergebende </a:t>
            </a:r>
            <a:r>
              <a:rPr lang="de-DE" sz="2000" dirty="0"/>
              <a:t>Leistung, für </a:t>
            </a:r>
            <a:r>
              <a:rPr lang="de-DE" sz="2000" dirty="0" smtClean="0"/>
              <a:t>die </a:t>
            </a:r>
            <a:r>
              <a:rPr lang="de-DE" sz="2000" dirty="0"/>
              <a:t>eine Stoffpreisgleitklausel vereinbart werden soll, </a:t>
            </a:r>
            <a:r>
              <a:rPr lang="de-DE" sz="2000" b="1" dirty="0"/>
              <a:t>keiner Güterart direkt zuordenbar</a:t>
            </a:r>
            <a:r>
              <a:rPr lang="de-DE" sz="2000" dirty="0"/>
              <a:t>, kommt ggf. eine höhere Stufe der Klassifizierung in Betracht. Dadurch wird </a:t>
            </a:r>
            <a:r>
              <a:rPr lang="de-DE" sz="2000" dirty="0" smtClean="0"/>
              <a:t>Ergebnis ungenauer</a:t>
            </a:r>
            <a:r>
              <a:rPr lang="de-DE" sz="2000" dirty="0"/>
              <a:t>, dennoch erfolgt </a:t>
            </a:r>
            <a:r>
              <a:rPr lang="de-DE" sz="2000" dirty="0" smtClean="0"/>
              <a:t>Risikoteilung</a:t>
            </a:r>
            <a:endParaRPr lang="de-DE" sz="2000" dirty="0"/>
          </a:p>
          <a:p>
            <a:pPr marL="285750" indent="-285750">
              <a:spcBef>
                <a:spcPts val="600"/>
              </a:spcBef>
              <a:buFont typeface="Wingdings" panose="05000000000000000000" pitchFamily="2" charset="2"/>
              <a:buChar char="Ø"/>
            </a:pPr>
            <a:r>
              <a:rPr lang="de-DE" sz="2000" dirty="0" smtClean="0"/>
              <a:t>Auftraggeber </a:t>
            </a:r>
            <a:r>
              <a:rPr lang="de-DE" sz="2000" dirty="0"/>
              <a:t>prüft, ob </a:t>
            </a:r>
            <a:r>
              <a:rPr lang="de-DE" sz="2000" dirty="0" smtClean="0"/>
              <a:t>„</a:t>
            </a:r>
            <a:r>
              <a:rPr lang="de-DE" sz="2000" b="1" dirty="0" smtClean="0">
                <a:solidFill>
                  <a:srgbClr val="00B050"/>
                </a:solidFill>
              </a:rPr>
              <a:t>3 Voraussetzungen</a:t>
            </a:r>
            <a:r>
              <a:rPr lang="de-DE" sz="2000" b="1" dirty="0" smtClean="0"/>
              <a:t>“ </a:t>
            </a:r>
            <a:r>
              <a:rPr lang="de-DE" sz="2000" dirty="0"/>
              <a:t>für </a:t>
            </a:r>
            <a:r>
              <a:rPr lang="de-DE" sz="2000" dirty="0" smtClean="0"/>
              <a:t>Vereinbarung </a:t>
            </a:r>
            <a:r>
              <a:rPr lang="de-DE" sz="2000" dirty="0"/>
              <a:t>einer Stoffpreisgleitklausel </a:t>
            </a:r>
            <a:r>
              <a:rPr lang="de-DE" sz="2000" dirty="0" smtClean="0"/>
              <a:t>vorliegen </a:t>
            </a:r>
          </a:p>
          <a:p>
            <a:pPr marL="285750" indent="-285750">
              <a:spcBef>
                <a:spcPts val="600"/>
              </a:spcBef>
              <a:buFont typeface="Wingdings" panose="05000000000000000000" pitchFamily="2" charset="2"/>
              <a:buChar char="Ø"/>
            </a:pPr>
            <a:r>
              <a:rPr lang="de-DE" sz="2000" dirty="0" smtClean="0"/>
              <a:t>Bei </a:t>
            </a:r>
            <a:r>
              <a:rPr lang="de-DE" sz="2000" dirty="0"/>
              <a:t>positivem Ergebnis </a:t>
            </a:r>
            <a:r>
              <a:rPr lang="de-DE" sz="2000" dirty="0" smtClean="0"/>
              <a:t>wird im </a:t>
            </a:r>
            <a:r>
              <a:rPr lang="de-DE" sz="2000" b="1" dirty="0" smtClean="0">
                <a:solidFill>
                  <a:srgbClr val="00B050"/>
                </a:solidFill>
              </a:rPr>
              <a:t>FB 225 </a:t>
            </a:r>
            <a:r>
              <a:rPr lang="de-DE" sz="2000" dirty="0" smtClean="0"/>
              <a:t>festgelegt, </a:t>
            </a:r>
            <a:r>
              <a:rPr lang="de-DE" sz="2000" dirty="0"/>
              <a:t>für </a:t>
            </a:r>
            <a:r>
              <a:rPr lang="de-DE" sz="2000" b="1" dirty="0"/>
              <a:t>welche LV-Positionen </a:t>
            </a:r>
            <a:r>
              <a:rPr lang="de-DE" sz="2000" dirty="0" smtClean="0"/>
              <a:t>soll (Ordnungsziffern</a:t>
            </a:r>
            <a:r>
              <a:rPr lang="de-DE" sz="2000" dirty="0"/>
              <a:t>) </a:t>
            </a:r>
            <a:r>
              <a:rPr lang="de-DE" sz="2000" dirty="0" err="1"/>
              <a:t>Preisgleitung</a:t>
            </a:r>
            <a:r>
              <a:rPr lang="de-DE" sz="2000" dirty="0"/>
              <a:t> vereinbart </a:t>
            </a:r>
            <a:r>
              <a:rPr lang="de-DE" sz="2000" dirty="0" smtClean="0"/>
              <a:t>werden, benennt </a:t>
            </a:r>
            <a:r>
              <a:rPr lang="de-DE" sz="2000" dirty="0"/>
              <a:t>die zugehörige </a:t>
            </a:r>
            <a:r>
              <a:rPr lang="de-DE" sz="2000" b="1" dirty="0" smtClean="0"/>
              <a:t>GP-Nummer</a:t>
            </a:r>
            <a:r>
              <a:rPr lang="de-DE" sz="2000" dirty="0" smtClean="0"/>
              <a:t>, gibt </a:t>
            </a:r>
            <a:r>
              <a:rPr lang="de-DE" sz="2000" b="1" dirty="0" smtClean="0"/>
              <a:t>Basiswert </a:t>
            </a:r>
            <a:r>
              <a:rPr lang="de-DE" sz="2000" b="1" dirty="0"/>
              <a:t>1 </a:t>
            </a:r>
            <a:r>
              <a:rPr lang="de-DE" sz="2000" dirty="0" smtClean="0"/>
              <a:t>an und</a:t>
            </a:r>
            <a:r>
              <a:rPr lang="de-DE" sz="2000" b="1" dirty="0" smtClean="0"/>
              <a:t> </a:t>
            </a:r>
            <a:r>
              <a:rPr lang="de-DE" sz="2000" dirty="0" smtClean="0"/>
              <a:t>legt </a:t>
            </a:r>
            <a:r>
              <a:rPr lang="de-DE" sz="2000" dirty="0"/>
              <a:t>einen </a:t>
            </a:r>
            <a:r>
              <a:rPr lang="de-DE" sz="2000" b="1" dirty="0"/>
              <a:t>Abrechnungszeitpunkt </a:t>
            </a:r>
            <a:r>
              <a:rPr lang="de-DE" sz="2000" dirty="0" smtClean="0"/>
              <a:t>fest</a:t>
            </a:r>
            <a:endParaRPr lang="de-DE"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9177022"/>
      </p:ext>
    </p:extLst>
  </p:cSld>
  <p:clrMapOvr>
    <a:masterClrMapping/>
  </p:clrMapOvr>
  <mc:AlternateContent xmlns:mc="http://schemas.openxmlformats.org/markup-compatibility/2006" xmlns:p14="http://schemas.microsoft.com/office/powerpoint/2010/main">
    <mc:Choice Requires="p14">
      <p:transition spd="slow" p14:dur="2000" advTm="83635"/>
    </mc:Choice>
    <mc:Fallback xmlns="">
      <p:transition spd="slow" advTm="8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12</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2. </a:t>
            </a:r>
            <a:r>
              <a:rPr lang="de-DE" dirty="0" smtClean="0">
                <a:solidFill>
                  <a:srgbClr val="00B0F0"/>
                </a:solidFill>
              </a:rPr>
              <a:t>Regelungen/Anwendungsvoraussetzungen VHB Bayern – </a:t>
            </a:r>
            <a:r>
              <a:rPr lang="de-DE" b="1" dirty="0" smtClean="0">
                <a:solidFill>
                  <a:srgbClr val="00B050"/>
                </a:solidFill>
              </a:rPr>
              <a:t>FB 225 </a:t>
            </a:r>
            <a:endParaRPr lang="de-DE" b="1" dirty="0">
              <a:solidFill>
                <a:srgbClr val="00B050"/>
              </a:solidFill>
            </a:endParaRPr>
          </a:p>
        </p:txBody>
      </p:sp>
      <p:sp>
        <p:nvSpPr>
          <p:cNvPr id="6" name="Textplatzhalter 5"/>
          <p:cNvSpPr>
            <a:spLocks noGrp="1"/>
          </p:cNvSpPr>
          <p:nvPr>
            <p:ph type="body" sz="quarter" idx="14"/>
          </p:nvPr>
        </p:nvSpPr>
        <p:spPr/>
        <p:txBody>
          <a:bodyPr/>
          <a:lstStyle/>
          <a:p>
            <a:r>
              <a:rPr lang="de-DE" b="1" dirty="0" smtClean="0">
                <a:solidFill>
                  <a:srgbClr val="00B0F0"/>
                </a:solidFill>
              </a:rPr>
              <a:t>Stoffpreisgleitklausel FB 225 – </a:t>
            </a:r>
            <a:r>
              <a:rPr lang="de-DE" b="1" dirty="0" smtClean="0">
                <a:solidFill>
                  <a:srgbClr val="00B050"/>
                </a:solidFill>
              </a:rPr>
              <a:t>Richtlinie zu 225</a:t>
            </a:r>
          </a:p>
        </p:txBody>
      </p:sp>
      <p:sp>
        <p:nvSpPr>
          <p:cNvPr id="8" name="Textplatzhalter 7"/>
          <p:cNvSpPr>
            <a:spLocks noGrp="1"/>
          </p:cNvSpPr>
          <p:nvPr>
            <p:ph type="body" sz="quarter" idx="13"/>
          </p:nvPr>
        </p:nvSpPr>
        <p:spPr/>
        <p:txBody>
          <a:bodyPr>
            <a:normAutofit/>
          </a:bodyPr>
          <a:lstStyle/>
          <a:p>
            <a:endParaRPr lang="de-DE" sz="1200" dirty="0"/>
          </a:p>
          <a:p>
            <a:endParaRPr lang="de-DE" sz="1200" dirty="0" smtClean="0"/>
          </a:p>
          <a:p>
            <a:endParaRPr lang="de-DE" sz="1200" dirty="0"/>
          </a:p>
          <a:p>
            <a:endParaRPr lang="de-DE" sz="1200" dirty="0" smtClean="0"/>
          </a:p>
        </p:txBody>
      </p:sp>
      <p:pic>
        <p:nvPicPr>
          <p:cNvPr id="19" name="Bildplatzhalter 6" descr="VHB Bayern - Ausgabe Oktober 2019 (PDF-Datei, 27 MB ) - Stand: 30.12.2021 und 3 weitere Seiten - Profil 1 – Microsoft​ Ed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43840" y="1640264"/>
            <a:ext cx="2703216" cy="3955623"/>
          </a:xfrm>
          <a:prstGeom prst="rect">
            <a:avLst/>
          </a:prstGeom>
          <a:ln>
            <a:solidFill>
              <a:schemeClr val="tx1"/>
            </a:solidFill>
          </a:ln>
        </p:spPr>
      </p:pic>
      <p:pic>
        <p:nvPicPr>
          <p:cNvPr id="20" name="Bildplatzhalter 6" descr="VHB Bayern - Ausgabe Oktober 2019 (PDF-Datei, 27 MB ) - Stand: 30.12.2021 und 3 weitere Seiten - Profil 1 – Microsoft​ Edg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88089" y="1624306"/>
            <a:ext cx="2653485" cy="3955312"/>
          </a:xfrm>
          <a:prstGeom prst="rect">
            <a:avLst/>
          </a:prstGeom>
          <a:ln>
            <a:solidFill>
              <a:schemeClr val="tx1"/>
            </a:solidFill>
          </a:ln>
        </p:spPr>
      </p:pic>
      <p:pic>
        <p:nvPicPr>
          <p:cNvPr id="21" name="Bildplatzhalter 6" descr="VHB Bayern - Ausgabe Oktober 2019 (PDF-Datei, 27 MB ) - Stand: 30.12.2021 und 3 weitere Seiten - Profil 1 – Microsoft​ Edg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282608" y="1640264"/>
            <a:ext cx="2659500" cy="3955312"/>
          </a:xfrm>
          <a:prstGeom prst="rect">
            <a:avLst/>
          </a:prstGeom>
          <a:ln>
            <a:solidFill>
              <a:schemeClr val="tx1"/>
            </a:solidFill>
          </a:ln>
        </p:spPr>
      </p:pic>
      <p:pic>
        <p:nvPicPr>
          <p:cNvPr id="22" name="Bildplatzhalter 6" descr="VHB Bayern - Ausgabe Oktober 2019 (PDF-Datei, 27 MB ) - Stand: 30.12.2021 und 3 weitere Seiten - Profil 1 – Microsoft​ Edg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9272575" y="1608349"/>
            <a:ext cx="2744373" cy="3987227"/>
          </a:xfrm>
          <a:prstGeom prst="rect">
            <a:avLst/>
          </a:prstGeom>
          <a:ln>
            <a:solidFill>
              <a:schemeClr val="tx1"/>
            </a:solidFill>
          </a:ln>
        </p:spPr>
      </p:pic>
      <p:sp>
        <p:nvSpPr>
          <p:cNvPr id="12" name="Textfeld 11"/>
          <p:cNvSpPr txBox="1"/>
          <p:nvPr/>
        </p:nvSpPr>
        <p:spPr>
          <a:xfrm>
            <a:off x="243840" y="4006392"/>
            <a:ext cx="312906" cy="369332"/>
          </a:xfrm>
          <a:prstGeom prst="rect">
            <a:avLst/>
          </a:prstGeom>
          <a:noFill/>
        </p:spPr>
        <p:txBody>
          <a:bodyPr wrap="none" rtlCol="0">
            <a:spAutoFit/>
          </a:bodyPr>
          <a:lstStyle/>
          <a:p>
            <a:r>
              <a:rPr lang="de-DE" b="1" dirty="0" smtClean="0">
                <a:solidFill>
                  <a:srgbClr val="00B050"/>
                </a:solidFill>
              </a:rPr>
              <a:t>2</a:t>
            </a:r>
            <a:endParaRPr lang="de-DE" b="1" dirty="0">
              <a:solidFill>
                <a:srgbClr val="00B050"/>
              </a:solidFill>
            </a:endParaRPr>
          </a:p>
        </p:txBody>
      </p:sp>
      <p:sp>
        <p:nvSpPr>
          <p:cNvPr id="23" name="Textfeld 22"/>
          <p:cNvSpPr txBox="1"/>
          <p:nvPr/>
        </p:nvSpPr>
        <p:spPr>
          <a:xfrm>
            <a:off x="3232093" y="2049240"/>
            <a:ext cx="312906" cy="369332"/>
          </a:xfrm>
          <a:prstGeom prst="rect">
            <a:avLst/>
          </a:prstGeom>
          <a:noFill/>
        </p:spPr>
        <p:txBody>
          <a:bodyPr wrap="none" rtlCol="0">
            <a:spAutoFit/>
          </a:bodyPr>
          <a:lstStyle/>
          <a:p>
            <a:r>
              <a:rPr lang="de-DE" b="1" dirty="0">
                <a:solidFill>
                  <a:srgbClr val="00B050"/>
                </a:solidFill>
              </a:rPr>
              <a:t>3</a:t>
            </a:r>
          </a:p>
        </p:txBody>
      </p:sp>
      <p:sp>
        <p:nvSpPr>
          <p:cNvPr id="24" name="Textfeld 23"/>
          <p:cNvSpPr txBox="1"/>
          <p:nvPr/>
        </p:nvSpPr>
        <p:spPr>
          <a:xfrm>
            <a:off x="3232093" y="2449950"/>
            <a:ext cx="329624" cy="369332"/>
          </a:xfrm>
          <a:prstGeom prst="rect">
            <a:avLst/>
          </a:prstGeom>
          <a:noFill/>
        </p:spPr>
        <p:txBody>
          <a:bodyPr wrap="square" rtlCol="0">
            <a:spAutoFit/>
          </a:bodyPr>
          <a:lstStyle/>
          <a:p>
            <a:r>
              <a:rPr lang="de-DE" b="1" dirty="0">
                <a:solidFill>
                  <a:srgbClr val="00B050"/>
                </a:solidFill>
              </a:rPr>
              <a:t>4</a:t>
            </a:r>
          </a:p>
        </p:txBody>
      </p:sp>
      <p:sp>
        <p:nvSpPr>
          <p:cNvPr id="25" name="Textfeld 24"/>
          <p:cNvSpPr txBox="1"/>
          <p:nvPr/>
        </p:nvSpPr>
        <p:spPr>
          <a:xfrm>
            <a:off x="3213239" y="3446452"/>
            <a:ext cx="312906" cy="369332"/>
          </a:xfrm>
          <a:prstGeom prst="rect">
            <a:avLst/>
          </a:prstGeom>
          <a:noFill/>
        </p:spPr>
        <p:txBody>
          <a:bodyPr wrap="none" rtlCol="0">
            <a:spAutoFit/>
          </a:bodyPr>
          <a:lstStyle/>
          <a:p>
            <a:r>
              <a:rPr lang="de-DE" b="1" dirty="0">
                <a:solidFill>
                  <a:srgbClr val="00B050"/>
                </a:solidFill>
              </a:rPr>
              <a:t>6</a:t>
            </a:r>
          </a:p>
        </p:txBody>
      </p:sp>
      <p:sp>
        <p:nvSpPr>
          <p:cNvPr id="26" name="Textfeld 25"/>
          <p:cNvSpPr txBox="1"/>
          <p:nvPr/>
        </p:nvSpPr>
        <p:spPr>
          <a:xfrm>
            <a:off x="6272041" y="4798244"/>
            <a:ext cx="254209" cy="380330"/>
          </a:xfrm>
          <a:prstGeom prst="rect">
            <a:avLst/>
          </a:prstGeom>
          <a:noFill/>
        </p:spPr>
        <p:txBody>
          <a:bodyPr wrap="square" rtlCol="0">
            <a:spAutoFit/>
          </a:bodyPr>
          <a:lstStyle/>
          <a:p>
            <a:r>
              <a:rPr lang="de-DE" b="1" dirty="0">
                <a:solidFill>
                  <a:srgbClr val="00B050"/>
                </a:solidFill>
              </a:rPr>
              <a:t>9</a:t>
            </a:r>
          </a:p>
        </p:txBody>
      </p:sp>
      <p:sp>
        <p:nvSpPr>
          <p:cNvPr id="27" name="Textfeld 26"/>
          <p:cNvSpPr txBox="1"/>
          <p:nvPr/>
        </p:nvSpPr>
        <p:spPr>
          <a:xfrm>
            <a:off x="3232093" y="2803531"/>
            <a:ext cx="312906" cy="369332"/>
          </a:xfrm>
          <a:prstGeom prst="rect">
            <a:avLst/>
          </a:prstGeom>
          <a:noFill/>
        </p:spPr>
        <p:txBody>
          <a:bodyPr wrap="none" rtlCol="0">
            <a:spAutoFit/>
          </a:bodyPr>
          <a:lstStyle/>
          <a:p>
            <a:r>
              <a:rPr lang="de-DE" b="1" dirty="0">
                <a:solidFill>
                  <a:srgbClr val="00B050"/>
                </a:solidFill>
              </a:rPr>
              <a:t>5</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1351024"/>
      </p:ext>
    </p:extLst>
  </p:cSld>
  <p:clrMapOvr>
    <a:masterClrMapping/>
  </p:clrMapOvr>
  <mc:AlternateContent xmlns:mc="http://schemas.openxmlformats.org/markup-compatibility/2006" xmlns:p14="http://schemas.microsoft.com/office/powerpoint/2010/main">
    <mc:Choice Requires="p14">
      <p:transition spd="slow" p14:dur="2000" advTm="63653"/>
    </mc:Choice>
    <mc:Fallback xmlns="">
      <p:transition spd="slow" advTm="6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13</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2. </a:t>
            </a:r>
            <a:r>
              <a:rPr lang="de-DE" dirty="0" smtClean="0">
                <a:solidFill>
                  <a:srgbClr val="00B0F0"/>
                </a:solidFill>
              </a:rPr>
              <a:t>Regelungen/Anwendungsvoraussetzungen VHB Bayern – </a:t>
            </a:r>
            <a:r>
              <a:rPr lang="de-DE" b="1" dirty="0" smtClean="0">
                <a:solidFill>
                  <a:srgbClr val="00B050"/>
                </a:solidFill>
              </a:rPr>
              <a:t>FB 225 </a:t>
            </a:r>
            <a:endParaRPr lang="de-DE" b="1" dirty="0">
              <a:solidFill>
                <a:srgbClr val="00B050"/>
              </a:solidFill>
            </a:endParaRPr>
          </a:p>
        </p:txBody>
      </p:sp>
      <p:sp>
        <p:nvSpPr>
          <p:cNvPr id="6" name="Textplatzhalter 5"/>
          <p:cNvSpPr>
            <a:spLocks noGrp="1"/>
          </p:cNvSpPr>
          <p:nvPr>
            <p:ph type="body" sz="quarter" idx="14"/>
          </p:nvPr>
        </p:nvSpPr>
        <p:spPr/>
        <p:txBody>
          <a:bodyPr/>
          <a:lstStyle/>
          <a:p>
            <a:r>
              <a:rPr lang="de-DE" b="1" dirty="0" smtClean="0">
                <a:solidFill>
                  <a:srgbClr val="00B0F0"/>
                </a:solidFill>
              </a:rPr>
              <a:t>Stoffpreisgleitklausel FB 225 – </a:t>
            </a:r>
            <a:r>
              <a:rPr lang="de-DE" b="1" dirty="0" smtClean="0">
                <a:solidFill>
                  <a:srgbClr val="00B050"/>
                </a:solidFill>
              </a:rPr>
              <a:t>3 Voraussetzungen</a:t>
            </a:r>
          </a:p>
        </p:txBody>
      </p:sp>
      <p:sp>
        <p:nvSpPr>
          <p:cNvPr id="8" name="Textplatzhalter 7"/>
          <p:cNvSpPr>
            <a:spLocks noGrp="1"/>
          </p:cNvSpPr>
          <p:nvPr>
            <p:ph type="body" sz="quarter" idx="13"/>
          </p:nvPr>
        </p:nvSpPr>
        <p:spPr/>
        <p:txBody>
          <a:bodyPr>
            <a:normAutofit/>
          </a:bodyPr>
          <a:lstStyle/>
          <a:p>
            <a:endParaRPr lang="de-DE" sz="1200" dirty="0"/>
          </a:p>
          <a:p>
            <a:endParaRPr lang="de-DE" sz="1200" dirty="0" smtClean="0"/>
          </a:p>
          <a:p>
            <a:endParaRPr lang="de-DE" sz="1200" dirty="0"/>
          </a:p>
          <a:p>
            <a:endParaRPr lang="de-DE" sz="1200" dirty="0" smtClean="0"/>
          </a:p>
        </p:txBody>
      </p:sp>
      <p:pic>
        <p:nvPicPr>
          <p:cNvPr id="7"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43840" y="1544010"/>
            <a:ext cx="10587532" cy="4873625"/>
          </a:xfrm>
          <a:prstGeom prst="rect">
            <a:avLst/>
          </a:prstGeom>
        </p:spPr>
      </p:pic>
      <p:pic>
        <p:nvPicPr>
          <p:cNvPr id="9" name="Bildplatzhalter 6" descr="Wind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525903" y="1169826"/>
            <a:ext cx="1532497" cy="690257"/>
          </a:xfrm>
          <a:prstGeom prst="rect">
            <a:avLst/>
          </a:prstGeom>
        </p:spPr>
      </p:pic>
      <p:sp>
        <p:nvSpPr>
          <p:cNvPr id="10" name="Rechteckige Legende 9"/>
          <p:cNvSpPr/>
          <p:nvPr/>
        </p:nvSpPr>
        <p:spPr>
          <a:xfrm>
            <a:off x="10294071" y="4491457"/>
            <a:ext cx="1659006" cy="665005"/>
          </a:xfrm>
          <a:prstGeom prst="wedgeRectCallout">
            <a:avLst>
              <a:gd name="adj1" fmla="val -99954"/>
              <a:gd name="adj2" fmla="val -996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Diese Untersuchung ist für alle zu gleitenden Stoffe zu führen.</a:t>
            </a:r>
          </a:p>
        </p:txBody>
      </p:sp>
      <p:cxnSp>
        <p:nvCxnSpPr>
          <p:cNvPr id="11" name="Gerader Verbinder 10"/>
          <p:cNvCxnSpPr/>
          <p:nvPr/>
        </p:nvCxnSpPr>
        <p:spPr>
          <a:xfrm>
            <a:off x="4147794" y="2611225"/>
            <a:ext cx="172510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1886932" y="3187831"/>
            <a:ext cx="172510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2056615" y="4160837"/>
            <a:ext cx="172510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1706252" y="5920033"/>
            <a:ext cx="4084948" cy="2828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8333295" y="5751922"/>
            <a:ext cx="172510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924085" y="2421150"/>
            <a:ext cx="397866" cy="400110"/>
          </a:xfrm>
          <a:prstGeom prst="rect">
            <a:avLst/>
          </a:prstGeom>
          <a:noFill/>
          <a:ln w="25400">
            <a:solidFill>
              <a:srgbClr val="00B050"/>
            </a:solidFill>
          </a:ln>
        </p:spPr>
        <p:txBody>
          <a:bodyPr wrap="none" rtlCol="0">
            <a:spAutoFit/>
          </a:bodyPr>
          <a:lstStyle/>
          <a:p>
            <a:r>
              <a:rPr lang="de-DE" sz="2000" b="1" dirty="0" smtClean="0">
                <a:solidFill>
                  <a:srgbClr val="00B050"/>
                </a:solidFill>
              </a:rPr>
              <a:t>1.</a:t>
            </a:r>
            <a:endParaRPr lang="de-DE" sz="2000" b="1" dirty="0">
              <a:solidFill>
                <a:srgbClr val="00B050"/>
              </a:solidFill>
            </a:endParaRPr>
          </a:p>
        </p:txBody>
      </p:sp>
      <p:sp>
        <p:nvSpPr>
          <p:cNvPr id="16" name="Textfeld 15"/>
          <p:cNvSpPr txBox="1"/>
          <p:nvPr/>
        </p:nvSpPr>
        <p:spPr>
          <a:xfrm>
            <a:off x="924085" y="3053047"/>
            <a:ext cx="397866" cy="400110"/>
          </a:xfrm>
          <a:prstGeom prst="rect">
            <a:avLst/>
          </a:prstGeom>
          <a:noFill/>
          <a:ln w="25400">
            <a:solidFill>
              <a:srgbClr val="00B050"/>
            </a:solidFill>
          </a:ln>
        </p:spPr>
        <p:txBody>
          <a:bodyPr wrap="none" rtlCol="0">
            <a:spAutoFit/>
          </a:bodyPr>
          <a:lstStyle/>
          <a:p>
            <a:r>
              <a:rPr lang="de-DE" sz="2000" b="1" dirty="0">
                <a:solidFill>
                  <a:srgbClr val="00B050"/>
                </a:solidFill>
              </a:rPr>
              <a:t>2</a:t>
            </a:r>
            <a:r>
              <a:rPr lang="de-DE" sz="2000" b="1" dirty="0" smtClean="0">
                <a:solidFill>
                  <a:srgbClr val="00B050"/>
                </a:solidFill>
              </a:rPr>
              <a:t>.</a:t>
            </a:r>
            <a:endParaRPr lang="de-DE" sz="2000" b="1" dirty="0">
              <a:solidFill>
                <a:srgbClr val="00B050"/>
              </a:solidFill>
            </a:endParaRPr>
          </a:p>
        </p:txBody>
      </p:sp>
      <p:sp>
        <p:nvSpPr>
          <p:cNvPr id="18" name="Textfeld 17"/>
          <p:cNvSpPr txBox="1"/>
          <p:nvPr/>
        </p:nvSpPr>
        <p:spPr>
          <a:xfrm>
            <a:off x="924580" y="3916732"/>
            <a:ext cx="397866" cy="400110"/>
          </a:xfrm>
          <a:prstGeom prst="rect">
            <a:avLst/>
          </a:prstGeom>
          <a:noFill/>
          <a:ln w="25400">
            <a:solidFill>
              <a:srgbClr val="00B050"/>
            </a:solidFill>
          </a:ln>
        </p:spPr>
        <p:txBody>
          <a:bodyPr wrap="none" rtlCol="0">
            <a:spAutoFit/>
          </a:bodyPr>
          <a:lstStyle/>
          <a:p>
            <a:r>
              <a:rPr lang="de-DE" sz="2000" b="1" dirty="0">
                <a:solidFill>
                  <a:srgbClr val="00B050"/>
                </a:solidFill>
              </a:rPr>
              <a:t>3</a:t>
            </a:r>
            <a:r>
              <a:rPr lang="de-DE" sz="2000" b="1" dirty="0" smtClean="0">
                <a:solidFill>
                  <a:srgbClr val="00B050"/>
                </a:solidFill>
              </a:rPr>
              <a:t>.</a:t>
            </a:r>
            <a:endParaRPr lang="de-DE" sz="2000" b="1" dirty="0">
              <a:solidFill>
                <a:srgbClr val="00B050"/>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9790922"/>
      </p:ext>
    </p:extLst>
  </p:cSld>
  <p:clrMapOvr>
    <a:masterClrMapping/>
  </p:clrMapOvr>
  <mc:AlternateContent xmlns:mc="http://schemas.openxmlformats.org/markup-compatibility/2006" xmlns:p14="http://schemas.microsoft.com/office/powerpoint/2010/main">
    <mc:Choice Requires="p14">
      <p:transition spd="slow" p14:dur="2000" advTm="50926"/>
    </mc:Choice>
    <mc:Fallback xmlns="">
      <p:transition spd="slow" advTm="5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14</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a:t>
            </a:r>
            <a:r>
              <a:rPr lang="de-DE" dirty="0" smtClean="0">
                <a:solidFill>
                  <a:srgbClr val="00B0F0"/>
                </a:solidFill>
              </a:rPr>
              <a:t>– </a:t>
            </a:r>
            <a:r>
              <a:rPr lang="de-DE" b="1" dirty="0" smtClean="0">
                <a:solidFill>
                  <a:srgbClr val="00B050"/>
                </a:solidFill>
              </a:rPr>
              <a:t>FB 225</a:t>
            </a:r>
            <a:endParaRPr lang="de-DE" b="1" dirty="0">
              <a:solidFill>
                <a:srgbClr val="00B050"/>
              </a:solidFill>
            </a:endParaRPr>
          </a:p>
        </p:txBody>
      </p:sp>
      <p:pic>
        <p:nvPicPr>
          <p:cNvPr id="7" name="Grafik 6"/>
          <p:cNvPicPr>
            <a:picLocks noChangeAspect="1"/>
          </p:cNvPicPr>
          <p:nvPr/>
        </p:nvPicPr>
        <p:blipFill>
          <a:blip r:embed="rId4"/>
          <a:stretch>
            <a:fillRect/>
          </a:stretch>
        </p:blipFill>
        <p:spPr>
          <a:xfrm>
            <a:off x="243840" y="1259854"/>
            <a:ext cx="3334751" cy="5215892"/>
          </a:xfrm>
          <a:prstGeom prst="rect">
            <a:avLst/>
          </a:prstGeom>
          <a:ln>
            <a:solidFill>
              <a:schemeClr val="accent1"/>
            </a:solidFill>
          </a:ln>
        </p:spPr>
      </p:pic>
      <p:pic>
        <p:nvPicPr>
          <p:cNvPr id="8" name="Grafik 7"/>
          <p:cNvPicPr>
            <a:picLocks noChangeAspect="1"/>
          </p:cNvPicPr>
          <p:nvPr/>
        </p:nvPicPr>
        <p:blipFill>
          <a:blip r:embed="rId5"/>
          <a:stretch>
            <a:fillRect/>
          </a:stretch>
        </p:blipFill>
        <p:spPr>
          <a:xfrm>
            <a:off x="4041867" y="1274227"/>
            <a:ext cx="3348747" cy="5221684"/>
          </a:xfrm>
          <a:prstGeom prst="rect">
            <a:avLst/>
          </a:prstGeom>
          <a:ln>
            <a:solidFill>
              <a:schemeClr val="accent1"/>
            </a:solidFill>
          </a:ln>
        </p:spPr>
      </p:pic>
      <p:pic>
        <p:nvPicPr>
          <p:cNvPr id="9" name="Grafik 8"/>
          <p:cNvPicPr>
            <a:picLocks noChangeAspect="1"/>
          </p:cNvPicPr>
          <p:nvPr/>
        </p:nvPicPr>
        <p:blipFill>
          <a:blip r:embed="rId6"/>
          <a:stretch>
            <a:fillRect/>
          </a:stretch>
        </p:blipFill>
        <p:spPr>
          <a:xfrm>
            <a:off x="8011633" y="1274227"/>
            <a:ext cx="3367608" cy="5221684"/>
          </a:xfrm>
          <a:prstGeom prst="rect">
            <a:avLst/>
          </a:prstGeom>
          <a:ln>
            <a:solidFill>
              <a:schemeClr val="accent1"/>
            </a:solidFill>
          </a:ln>
        </p:spPr>
      </p:pic>
      <p:cxnSp>
        <p:nvCxnSpPr>
          <p:cNvPr id="10" name="Gerader Verbinder 9"/>
          <p:cNvCxnSpPr/>
          <p:nvPr/>
        </p:nvCxnSpPr>
        <p:spPr>
          <a:xfrm>
            <a:off x="3900465" y="2215299"/>
            <a:ext cx="1725105"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3900465" y="1764383"/>
            <a:ext cx="1725105"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4041867" y="4703975"/>
            <a:ext cx="1725105"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V="1">
            <a:off x="7701038" y="3704734"/>
            <a:ext cx="2875836" cy="157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8781" y="2215299"/>
            <a:ext cx="1731165" cy="754144"/>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links 14"/>
          <p:cNvSpPr/>
          <p:nvPr/>
        </p:nvSpPr>
        <p:spPr>
          <a:xfrm rot="21126838">
            <a:off x="3592064" y="1028648"/>
            <a:ext cx="1390664" cy="462202"/>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solidFill>
                  <a:schemeClr val="tx1"/>
                </a:solidFill>
              </a:rPr>
              <a:t>Verzeichnis für Stoffpreisgleitklausel</a:t>
            </a:r>
            <a:endParaRPr lang="de-DE" sz="8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58660804"/>
      </p:ext>
    </p:extLst>
  </p:cSld>
  <p:clrMapOvr>
    <a:masterClrMapping/>
  </p:clrMapOvr>
  <mc:AlternateContent xmlns:mc="http://schemas.openxmlformats.org/markup-compatibility/2006" xmlns:p14="http://schemas.microsoft.com/office/powerpoint/2010/main">
    <mc:Choice Requires="p14">
      <p:transition spd="slow" p14:dur="2000" advTm="86464"/>
    </mc:Choice>
    <mc:Fallback xmlns="">
      <p:transition spd="slow" advTm="8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15</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a:t>
            </a:r>
            <a:r>
              <a:rPr lang="de-DE" dirty="0" smtClean="0">
                <a:solidFill>
                  <a:srgbClr val="00B0F0"/>
                </a:solidFill>
              </a:rPr>
              <a:t>– </a:t>
            </a:r>
            <a:r>
              <a:rPr lang="de-DE" b="1" dirty="0" smtClean="0">
                <a:solidFill>
                  <a:srgbClr val="00B050"/>
                </a:solidFill>
              </a:rPr>
              <a:t>FB 225</a:t>
            </a:r>
            <a:endParaRPr lang="de-DE" b="1" dirty="0">
              <a:solidFill>
                <a:srgbClr val="00B050"/>
              </a:solidFill>
            </a:endParaRPr>
          </a:p>
        </p:txBody>
      </p:sp>
      <p:sp>
        <p:nvSpPr>
          <p:cNvPr id="6" name="Textplatzhalter 5"/>
          <p:cNvSpPr>
            <a:spLocks noGrp="1"/>
          </p:cNvSpPr>
          <p:nvPr>
            <p:ph type="body" sz="quarter" idx="14"/>
          </p:nvPr>
        </p:nvSpPr>
        <p:spPr/>
        <p:txBody>
          <a:bodyPr/>
          <a:lstStyle/>
          <a:p>
            <a:endParaRPr lang="de-DE"/>
          </a:p>
        </p:txBody>
      </p:sp>
      <p:pic>
        <p:nvPicPr>
          <p:cNvPr id="10"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287" y="1280019"/>
            <a:ext cx="7071657" cy="5161496"/>
          </a:xfrm>
          <a:prstGeom prst="rect">
            <a:avLst/>
          </a:prstGeom>
        </p:spPr>
      </p:pic>
      <p:sp>
        <p:nvSpPr>
          <p:cNvPr id="5" name="Textfeld 4"/>
          <p:cNvSpPr txBox="1"/>
          <p:nvPr/>
        </p:nvSpPr>
        <p:spPr>
          <a:xfrm>
            <a:off x="4531943" y="5478386"/>
            <a:ext cx="1234912" cy="646331"/>
          </a:xfrm>
          <a:prstGeom prst="rect">
            <a:avLst/>
          </a:prstGeom>
          <a:solidFill>
            <a:srgbClr val="92D050"/>
          </a:solidFill>
        </p:spPr>
        <p:txBody>
          <a:bodyPr wrap="square" rtlCol="0">
            <a:spAutoFit/>
          </a:bodyPr>
          <a:lstStyle/>
          <a:p>
            <a:pPr algn="ctr"/>
            <a:r>
              <a:rPr lang="de-DE" sz="1200" dirty="0"/>
              <a:t>v</a:t>
            </a:r>
            <a:r>
              <a:rPr lang="de-DE" sz="1200" dirty="0" smtClean="0"/>
              <a:t>om Auftraggeber einzutragen</a:t>
            </a:r>
            <a:endParaRPr lang="de-DE" sz="1200" dirty="0"/>
          </a:p>
        </p:txBody>
      </p:sp>
      <p:sp>
        <p:nvSpPr>
          <p:cNvPr id="11" name="Textfeld 10"/>
          <p:cNvSpPr txBox="1"/>
          <p:nvPr/>
        </p:nvSpPr>
        <p:spPr>
          <a:xfrm>
            <a:off x="2216870" y="5359735"/>
            <a:ext cx="1101365" cy="646331"/>
          </a:xfrm>
          <a:prstGeom prst="rect">
            <a:avLst/>
          </a:prstGeom>
          <a:solidFill>
            <a:srgbClr val="92D050"/>
          </a:solidFill>
        </p:spPr>
        <p:txBody>
          <a:bodyPr wrap="square" rtlCol="0">
            <a:spAutoFit/>
          </a:bodyPr>
          <a:lstStyle/>
          <a:p>
            <a:pPr algn="ctr"/>
            <a:r>
              <a:rPr lang="de-DE" sz="1200" dirty="0"/>
              <a:t>v</a:t>
            </a:r>
            <a:r>
              <a:rPr lang="de-DE" sz="1200" dirty="0" smtClean="0"/>
              <a:t>om Auftraggeber einzutragen</a:t>
            </a:r>
            <a:endParaRPr lang="de-DE" sz="1200" dirty="0"/>
          </a:p>
        </p:txBody>
      </p:sp>
      <p:sp>
        <p:nvSpPr>
          <p:cNvPr id="12" name="Textfeld 11"/>
          <p:cNvSpPr txBox="1"/>
          <p:nvPr/>
        </p:nvSpPr>
        <p:spPr>
          <a:xfrm>
            <a:off x="3384221" y="4713403"/>
            <a:ext cx="1234912" cy="646331"/>
          </a:xfrm>
          <a:prstGeom prst="rect">
            <a:avLst/>
          </a:prstGeom>
          <a:solidFill>
            <a:srgbClr val="92D050"/>
          </a:solidFill>
        </p:spPr>
        <p:txBody>
          <a:bodyPr wrap="square" rtlCol="0">
            <a:spAutoFit/>
          </a:bodyPr>
          <a:lstStyle/>
          <a:p>
            <a:pPr algn="ctr"/>
            <a:r>
              <a:rPr lang="de-DE" sz="1200" dirty="0"/>
              <a:t>v</a:t>
            </a:r>
            <a:r>
              <a:rPr lang="de-DE" sz="1200" dirty="0" smtClean="0"/>
              <a:t>om Auftraggeber einzutragen</a:t>
            </a:r>
            <a:endParaRPr lang="de-DE" sz="1200" dirty="0"/>
          </a:p>
        </p:txBody>
      </p:sp>
      <p:sp>
        <p:nvSpPr>
          <p:cNvPr id="13" name="Textfeld 12"/>
          <p:cNvSpPr txBox="1"/>
          <p:nvPr/>
        </p:nvSpPr>
        <p:spPr>
          <a:xfrm>
            <a:off x="953678" y="4865803"/>
            <a:ext cx="1234912" cy="646331"/>
          </a:xfrm>
          <a:prstGeom prst="rect">
            <a:avLst/>
          </a:prstGeom>
          <a:solidFill>
            <a:srgbClr val="92D050"/>
          </a:solidFill>
        </p:spPr>
        <p:txBody>
          <a:bodyPr wrap="square" rtlCol="0">
            <a:spAutoFit/>
          </a:bodyPr>
          <a:lstStyle/>
          <a:p>
            <a:pPr algn="ctr"/>
            <a:r>
              <a:rPr lang="de-DE" sz="1200" dirty="0"/>
              <a:t>v</a:t>
            </a:r>
            <a:r>
              <a:rPr lang="de-DE" sz="1200" dirty="0" smtClean="0"/>
              <a:t>om Auftraggeber einzutragen</a:t>
            </a:r>
            <a:endParaRPr lang="de-DE" sz="1200" dirty="0"/>
          </a:p>
        </p:txBody>
      </p:sp>
      <p:sp>
        <p:nvSpPr>
          <p:cNvPr id="14" name="Textfeld 13"/>
          <p:cNvSpPr txBox="1"/>
          <p:nvPr/>
        </p:nvSpPr>
        <p:spPr>
          <a:xfrm>
            <a:off x="5688986" y="4713403"/>
            <a:ext cx="1234912" cy="646331"/>
          </a:xfrm>
          <a:prstGeom prst="rect">
            <a:avLst/>
          </a:prstGeom>
          <a:solidFill>
            <a:srgbClr val="92D050"/>
          </a:solidFill>
        </p:spPr>
        <p:txBody>
          <a:bodyPr wrap="square" rtlCol="0">
            <a:spAutoFit/>
          </a:bodyPr>
          <a:lstStyle/>
          <a:p>
            <a:pPr algn="ctr"/>
            <a:r>
              <a:rPr lang="de-DE" sz="1200" dirty="0"/>
              <a:t>v</a:t>
            </a:r>
            <a:r>
              <a:rPr lang="de-DE" sz="1200" dirty="0" smtClean="0"/>
              <a:t>om Auftraggeber einzutragen</a:t>
            </a:r>
            <a:endParaRPr lang="de-DE" sz="1200" dirty="0"/>
          </a:p>
        </p:txBody>
      </p:sp>
      <p:sp>
        <p:nvSpPr>
          <p:cNvPr id="15" name="Textfeld 14"/>
          <p:cNvSpPr txBox="1"/>
          <p:nvPr/>
        </p:nvSpPr>
        <p:spPr>
          <a:xfrm>
            <a:off x="8025335" y="4436404"/>
            <a:ext cx="2856321" cy="923330"/>
          </a:xfrm>
          <a:prstGeom prst="rect">
            <a:avLst/>
          </a:prstGeom>
          <a:solidFill>
            <a:schemeClr val="accent2">
              <a:lumMod val="40000"/>
              <a:lumOff val="60000"/>
            </a:schemeClr>
          </a:solidFill>
          <a:ln>
            <a:solidFill>
              <a:srgbClr val="00B0F0"/>
            </a:solidFill>
          </a:ln>
        </p:spPr>
        <p:txBody>
          <a:bodyPr wrap="square" rtlCol="0">
            <a:spAutoFit/>
          </a:bodyPr>
          <a:lstStyle/>
          <a:p>
            <a:pPr algn="ctr"/>
            <a:r>
              <a:rPr lang="de-DE" b="1" dirty="0" smtClean="0"/>
              <a:t>Bieter </a:t>
            </a:r>
            <a:r>
              <a:rPr lang="de-DE" dirty="0" smtClean="0"/>
              <a:t>haben im FB 225 VHB keine Eintragungen vorzunehmen!!</a:t>
            </a:r>
            <a:endParaRPr lang="de-DE" dirty="0"/>
          </a:p>
        </p:txBody>
      </p:sp>
      <p:sp>
        <p:nvSpPr>
          <p:cNvPr id="16" name="Rechteckige Legende 15"/>
          <p:cNvSpPr/>
          <p:nvPr/>
        </p:nvSpPr>
        <p:spPr>
          <a:xfrm>
            <a:off x="7316131" y="1811160"/>
            <a:ext cx="1897290" cy="1169741"/>
          </a:xfrm>
          <a:prstGeom prst="wedgeRectCallout">
            <a:avLst>
              <a:gd name="adj1" fmla="val -85163"/>
              <a:gd name="adj2" fmla="val 15849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smtClean="0">
                <a:solidFill>
                  <a:schemeClr val="tx1"/>
                </a:solidFill>
              </a:rPr>
              <a:t>Abrechnungszeitpunkt</a:t>
            </a:r>
            <a:r>
              <a:rPr lang="de-DE" sz="1000" dirty="0" smtClean="0">
                <a:solidFill>
                  <a:schemeClr val="tx1"/>
                </a:solidFill>
              </a:rPr>
              <a:t> (Einbau</a:t>
            </a:r>
            <a:r>
              <a:rPr lang="de-DE" sz="1000" dirty="0">
                <a:solidFill>
                  <a:schemeClr val="tx1"/>
                </a:solidFill>
              </a:rPr>
              <a:t>, </a:t>
            </a:r>
            <a:r>
              <a:rPr lang="de-DE" sz="1000" dirty="0" smtClean="0">
                <a:solidFill>
                  <a:schemeClr val="tx1"/>
                </a:solidFill>
              </a:rPr>
              <a:t>Lieferung oder Verwendung)  und </a:t>
            </a:r>
            <a:r>
              <a:rPr lang="de-DE" sz="1000" b="1" dirty="0" smtClean="0">
                <a:solidFill>
                  <a:schemeClr val="tx1"/>
                </a:solidFill>
              </a:rPr>
              <a:t>Abrechnungseinheit</a:t>
            </a:r>
            <a:endParaRPr lang="de-DE" sz="1000" b="1" dirty="0">
              <a:solidFill>
                <a:schemeClr val="tx1"/>
              </a:solidFill>
            </a:endParaRPr>
          </a:p>
        </p:txBody>
      </p:sp>
      <p:sp>
        <p:nvSpPr>
          <p:cNvPr id="17" name="Rechteckige Legende 16"/>
          <p:cNvSpPr/>
          <p:nvPr/>
        </p:nvSpPr>
        <p:spPr>
          <a:xfrm>
            <a:off x="5179109" y="1314250"/>
            <a:ext cx="1758316" cy="1205822"/>
          </a:xfrm>
          <a:prstGeom prst="wedgeRectCallout">
            <a:avLst>
              <a:gd name="adj1" fmla="val -30383"/>
              <a:gd name="adj2" fmla="val 1243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smtClean="0">
                <a:solidFill>
                  <a:schemeClr val="tx1"/>
                </a:solidFill>
              </a:rPr>
              <a:t>Basiswert 1 </a:t>
            </a:r>
            <a:r>
              <a:rPr lang="de-DE" sz="1000" dirty="0" smtClean="0">
                <a:solidFill>
                  <a:schemeClr val="tx1"/>
                </a:solidFill>
              </a:rPr>
              <a:t>als arithmetisches </a:t>
            </a:r>
            <a:r>
              <a:rPr lang="de-DE" sz="1000" dirty="0">
                <a:solidFill>
                  <a:schemeClr val="tx1"/>
                </a:solidFill>
              </a:rPr>
              <a:t>Mittel der Angaben von mind. 3 einschlägigen </a:t>
            </a:r>
            <a:r>
              <a:rPr lang="de-DE" sz="1000" dirty="0" smtClean="0">
                <a:solidFill>
                  <a:schemeClr val="tx1"/>
                </a:solidFill>
              </a:rPr>
              <a:t>Lieferanten und </a:t>
            </a:r>
            <a:r>
              <a:rPr lang="de-DE" sz="1000" b="1" dirty="0" smtClean="0">
                <a:solidFill>
                  <a:schemeClr val="tx1"/>
                </a:solidFill>
              </a:rPr>
              <a:t>Zeitpunkt </a:t>
            </a:r>
            <a:r>
              <a:rPr lang="de-DE" sz="1000" dirty="0" smtClean="0">
                <a:solidFill>
                  <a:schemeClr val="tx1"/>
                </a:solidFill>
              </a:rPr>
              <a:t>der Bekanntmachung</a:t>
            </a:r>
            <a:endParaRPr lang="de-DE" sz="1000" dirty="0">
              <a:solidFill>
                <a:schemeClr val="tx1"/>
              </a:solidFill>
            </a:endParaRPr>
          </a:p>
        </p:txBody>
      </p:sp>
      <p:sp>
        <p:nvSpPr>
          <p:cNvPr id="18" name="Rechteckige Legende 17"/>
          <p:cNvSpPr/>
          <p:nvPr/>
        </p:nvSpPr>
        <p:spPr>
          <a:xfrm>
            <a:off x="2854519" y="2102681"/>
            <a:ext cx="2035427" cy="1029416"/>
          </a:xfrm>
          <a:prstGeom prst="wedgeRectCallout">
            <a:avLst>
              <a:gd name="adj1" fmla="val -19004"/>
              <a:gd name="adj2" fmla="val 12827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smtClean="0">
                <a:solidFill>
                  <a:schemeClr val="tx1"/>
                </a:solidFill>
              </a:rPr>
              <a:t>GP-Nummer </a:t>
            </a:r>
            <a:r>
              <a:rPr lang="de-DE" sz="1000" dirty="0" smtClean="0">
                <a:solidFill>
                  <a:schemeClr val="tx1"/>
                </a:solidFill>
              </a:rPr>
              <a:t>ablesen: veröffentlicht </a:t>
            </a:r>
            <a:r>
              <a:rPr lang="de-DE" sz="1000" dirty="0">
                <a:solidFill>
                  <a:schemeClr val="tx1"/>
                </a:solidFill>
              </a:rPr>
              <a:t>in der Fachserie 17, Reihe </a:t>
            </a:r>
            <a:r>
              <a:rPr lang="de-DE" sz="1000" dirty="0" smtClean="0">
                <a:solidFill>
                  <a:schemeClr val="tx1"/>
                </a:solidFill>
              </a:rPr>
              <a:t>2 (</a:t>
            </a:r>
            <a:r>
              <a:rPr lang="de-DE" sz="1000" dirty="0" err="1" smtClean="0">
                <a:solidFill>
                  <a:schemeClr val="tx1"/>
                </a:solidFill>
              </a:rPr>
              <a:t>Destatis</a:t>
            </a:r>
            <a:r>
              <a:rPr lang="de-DE" sz="1000" dirty="0" smtClean="0">
                <a:solidFill>
                  <a:schemeClr val="tx1"/>
                </a:solidFill>
              </a:rPr>
              <a:t>)</a:t>
            </a:r>
            <a:endParaRPr lang="de-DE" sz="1000" dirty="0">
              <a:solidFill>
                <a:schemeClr val="tx1"/>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5157409"/>
      </p:ext>
    </p:extLst>
  </p:cSld>
  <p:clrMapOvr>
    <a:masterClrMapping/>
  </p:clrMapOvr>
  <mc:AlternateContent xmlns:mc="http://schemas.openxmlformats.org/markup-compatibility/2006" xmlns:p14="http://schemas.microsoft.com/office/powerpoint/2010/main">
    <mc:Choice Requires="p14">
      <p:transition spd="slow" p14:dur="2000" advTm="85785"/>
    </mc:Choice>
    <mc:Fallback xmlns="">
      <p:transition spd="slow" advTm="8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16</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a:t>
            </a:r>
            <a:r>
              <a:rPr lang="de-DE" dirty="0" smtClean="0">
                <a:solidFill>
                  <a:srgbClr val="00B0F0"/>
                </a:solidFill>
              </a:rPr>
              <a:t>– </a:t>
            </a:r>
            <a:r>
              <a:rPr lang="de-DE" b="1" dirty="0" smtClean="0">
                <a:solidFill>
                  <a:srgbClr val="00B050"/>
                </a:solidFill>
              </a:rPr>
              <a:t>FB 225</a:t>
            </a:r>
            <a:endParaRPr lang="de-DE" b="1" dirty="0">
              <a:solidFill>
                <a:srgbClr val="00B050"/>
              </a:solidFill>
            </a:endParaRPr>
          </a:p>
        </p:txBody>
      </p:sp>
      <p:sp>
        <p:nvSpPr>
          <p:cNvPr id="5" name="Textplatzhalter 4"/>
          <p:cNvSpPr>
            <a:spLocks noGrp="1"/>
          </p:cNvSpPr>
          <p:nvPr>
            <p:ph type="body" sz="quarter" idx="13"/>
          </p:nvPr>
        </p:nvSpPr>
        <p:spPr>
          <a:xfrm>
            <a:off x="244474" y="1826832"/>
            <a:ext cx="11520000" cy="4102100"/>
          </a:xfrm>
        </p:spPr>
        <p:txBody>
          <a:bodyPr>
            <a:normAutofit/>
          </a:bodyPr>
          <a:lstStyle/>
          <a:p>
            <a:pPr>
              <a:buFont typeface="Wingdings" panose="05000000000000000000" pitchFamily="2" charset="2"/>
              <a:buChar char="Ø"/>
            </a:pPr>
            <a:r>
              <a:rPr lang="de-DE" sz="2000" dirty="0" smtClean="0"/>
              <a:t>Auftraggeber setzt für die in der Stoffpreisgleitklausel aufgeführten Stoffe einen </a:t>
            </a:r>
            <a:r>
              <a:rPr lang="de-DE" sz="2000" b="1" dirty="0" smtClean="0">
                <a:solidFill>
                  <a:srgbClr val="00B050"/>
                </a:solidFill>
              </a:rPr>
              <a:t>Basiswert 1 </a:t>
            </a:r>
          </a:p>
          <a:p>
            <a:pPr marL="0" indent="0">
              <a:buNone/>
            </a:pPr>
            <a:r>
              <a:rPr lang="de-DE" sz="2000" dirty="0" smtClean="0"/>
              <a:t>   zum Zeitpunkt der Versendung der Vergabeunterlagen (Monat/Jahr) als Nettopreis fest.</a:t>
            </a:r>
          </a:p>
          <a:p>
            <a:pPr>
              <a:buFont typeface="Wingdings" panose="05000000000000000000" pitchFamily="2" charset="2"/>
              <a:buChar char="Ø"/>
            </a:pPr>
            <a:r>
              <a:rPr lang="de-DE" sz="2000" dirty="0" smtClean="0"/>
              <a:t>Auftraggeber hat </a:t>
            </a:r>
            <a:r>
              <a:rPr lang="de-DE" sz="2000" b="1" dirty="0" smtClean="0">
                <a:solidFill>
                  <a:srgbClr val="00B050"/>
                </a:solidFill>
              </a:rPr>
              <a:t>Basiswert 1 </a:t>
            </a:r>
            <a:r>
              <a:rPr lang="de-DE" sz="2000" dirty="0" smtClean="0"/>
              <a:t>aus dem arithmetischen Mittel der Angaben von mindestens 3 einschlägigen Lieferanten festzulegen</a:t>
            </a:r>
            <a:r>
              <a:rPr lang="de-DE" sz="2000" dirty="0"/>
              <a:t>. </a:t>
            </a:r>
            <a:r>
              <a:rPr lang="de-DE" sz="2000" dirty="0" smtClean="0"/>
              <a:t>(Ziffer 6.2 Richtlinie zu 225 (Stoffpreisgleitklausel ) VHB)</a:t>
            </a:r>
          </a:p>
        </p:txBody>
      </p:sp>
      <p:sp>
        <p:nvSpPr>
          <p:cNvPr id="6" name="Textplatzhalter 5"/>
          <p:cNvSpPr>
            <a:spLocks noGrp="1"/>
          </p:cNvSpPr>
          <p:nvPr>
            <p:ph type="body" sz="quarter" idx="14"/>
          </p:nvPr>
        </p:nvSpPr>
        <p:spPr>
          <a:xfrm>
            <a:off x="672000" y="1248625"/>
            <a:ext cx="11520000" cy="609600"/>
          </a:xfrm>
        </p:spPr>
        <p:txBody>
          <a:bodyPr/>
          <a:lstStyle/>
          <a:p>
            <a:r>
              <a:rPr lang="de-DE" b="1" dirty="0" smtClean="0">
                <a:solidFill>
                  <a:srgbClr val="00B050"/>
                </a:solidFill>
              </a:rPr>
              <a:t>Basiswert 1 festlegen vor Bekanntmachung der Vergabe</a:t>
            </a:r>
            <a:endParaRPr lang="de-DE" b="1" dirty="0">
              <a:solidFill>
                <a:srgbClr val="00B050"/>
              </a:solidFill>
            </a:endParaRPr>
          </a:p>
        </p:txBody>
      </p:sp>
      <p:pic>
        <p:nvPicPr>
          <p:cNvPr id="7"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66360" y="4105904"/>
            <a:ext cx="6172200" cy="2369842"/>
          </a:xfrm>
          <a:prstGeom prst="rect">
            <a:avLst/>
          </a:prstGeom>
          <a:ln>
            <a:solidFill>
              <a:schemeClr val="tx1"/>
            </a:solidFill>
          </a:ln>
        </p:spPr>
      </p:pic>
      <p:sp>
        <p:nvSpPr>
          <p:cNvPr id="8" name="Pfeil nach rechts 7"/>
          <p:cNvSpPr/>
          <p:nvPr/>
        </p:nvSpPr>
        <p:spPr>
          <a:xfrm>
            <a:off x="4677156" y="5290825"/>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1662296"/>
      </p:ext>
    </p:extLst>
  </p:cSld>
  <p:clrMapOvr>
    <a:masterClrMapping/>
  </p:clrMapOvr>
  <mc:AlternateContent xmlns:mc="http://schemas.openxmlformats.org/markup-compatibility/2006" xmlns:p14="http://schemas.microsoft.com/office/powerpoint/2010/main">
    <mc:Choice Requires="p14">
      <p:transition spd="slow" p14:dur="2000" advTm="23382"/>
    </mc:Choice>
    <mc:Fallback xmlns="">
      <p:transition spd="slow" advTm="2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17</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a:t>
            </a:r>
            <a:r>
              <a:rPr lang="de-DE" dirty="0" smtClean="0">
                <a:solidFill>
                  <a:srgbClr val="00B0F0"/>
                </a:solidFill>
              </a:rPr>
              <a:t>– FB 225</a:t>
            </a:r>
            <a:endParaRPr lang="de-DE" dirty="0"/>
          </a:p>
        </p:txBody>
      </p:sp>
      <p:sp>
        <p:nvSpPr>
          <p:cNvPr id="6" name="Textplatzhalter 5"/>
          <p:cNvSpPr>
            <a:spLocks noGrp="1"/>
          </p:cNvSpPr>
          <p:nvPr>
            <p:ph type="body" sz="quarter" idx="14"/>
          </p:nvPr>
        </p:nvSpPr>
        <p:spPr>
          <a:xfrm>
            <a:off x="678730" y="1280019"/>
            <a:ext cx="11085744" cy="674194"/>
          </a:xfrm>
        </p:spPr>
        <p:txBody>
          <a:bodyPr/>
          <a:lstStyle/>
          <a:p>
            <a:r>
              <a:rPr lang="de-DE" sz="2400" b="1" dirty="0" smtClean="0">
                <a:solidFill>
                  <a:srgbClr val="00B050"/>
                </a:solidFill>
              </a:rPr>
              <a:t>Funktionsweise – Abrechnung der Mehr- und Minderaufwendungen</a:t>
            </a:r>
            <a:endParaRPr lang="de-DE" sz="2400" b="1" dirty="0">
              <a:solidFill>
                <a:srgbClr val="00B050"/>
              </a:solidFill>
            </a:endParaRPr>
          </a:p>
        </p:txBody>
      </p:sp>
      <p:sp>
        <p:nvSpPr>
          <p:cNvPr id="9" name="Rechteck 8"/>
          <p:cNvSpPr/>
          <p:nvPr/>
        </p:nvSpPr>
        <p:spPr>
          <a:xfrm>
            <a:off x="678729" y="1954213"/>
            <a:ext cx="10095930" cy="4093428"/>
          </a:xfrm>
          <a:prstGeom prst="rect">
            <a:avLst/>
          </a:prstGeom>
        </p:spPr>
        <p:txBody>
          <a:bodyPr wrap="square">
            <a:spAutoFit/>
          </a:bodyPr>
          <a:lstStyle/>
          <a:p>
            <a:pPr marL="342900" indent="-342900">
              <a:spcBef>
                <a:spcPts val="600"/>
              </a:spcBef>
              <a:buFont typeface="Wingdings" panose="05000000000000000000" pitchFamily="2" charset="2"/>
              <a:buChar char="Ø"/>
            </a:pPr>
            <a:r>
              <a:rPr lang="de-DE" sz="2000" dirty="0" smtClean="0"/>
              <a:t>Als </a:t>
            </a:r>
            <a:r>
              <a:rPr lang="de-DE" sz="2000" dirty="0"/>
              <a:t>Abrechnungszeitpunkt ist entweder „Lieferung“ oder „Einbau“ oder „Verwendung“ </a:t>
            </a:r>
            <a:r>
              <a:rPr lang="de-DE" sz="2000" dirty="0" smtClean="0"/>
              <a:t>im FB 225 vorgesehen</a:t>
            </a:r>
            <a:r>
              <a:rPr lang="de-DE" sz="2000" dirty="0"/>
              <a:t>. </a:t>
            </a:r>
            <a:endParaRPr lang="de-DE" sz="2000" dirty="0" smtClean="0"/>
          </a:p>
          <a:p>
            <a:pPr marL="342900" indent="-342900">
              <a:spcBef>
                <a:spcPts val="600"/>
              </a:spcBef>
              <a:buFont typeface="Wingdings" panose="05000000000000000000" pitchFamily="2" charset="2"/>
              <a:buChar char="Ø"/>
            </a:pPr>
            <a:r>
              <a:rPr lang="de-DE" sz="2000" b="1" dirty="0" smtClean="0"/>
              <a:t>Der </a:t>
            </a:r>
            <a:r>
              <a:rPr lang="de-DE" sz="2000" b="1" dirty="0"/>
              <a:t>Bieter ist in seiner Kalkulation frei</a:t>
            </a:r>
            <a:r>
              <a:rPr lang="de-DE" sz="2000" dirty="0"/>
              <a:t>. </a:t>
            </a:r>
            <a:r>
              <a:rPr lang="de-DE" sz="2000" dirty="0" smtClean="0"/>
              <a:t>Basiswert </a:t>
            </a:r>
            <a:r>
              <a:rPr lang="de-DE" sz="2000" dirty="0"/>
              <a:t>1 ist keine Kalkulationsvorgabe, sondern lediglich der Ausgangspunkt für die Ermittlung von Mehr- oder </a:t>
            </a:r>
            <a:r>
              <a:rPr lang="de-DE" sz="2000" dirty="0" smtClean="0"/>
              <a:t>Minderkosten</a:t>
            </a:r>
          </a:p>
          <a:p>
            <a:pPr marL="342900" indent="-342900">
              <a:spcBef>
                <a:spcPts val="600"/>
              </a:spcBef>
              <a:buFont typeface="Wingdings" panose="05000000000000000000" pitchFamily="2" charset="2"/>
              <a:buChar char="Ø"/>
            </a:pPr>
            <a:r>
              <a:rPr lang="de-DE" sz="2000" b="1" dirty="0" smtClean="0"/>
              <a:t>Basiswert </a:t>
            </a:r>
            <a:r>
              <a:rPr lang="de-DE" sz="2000" b="1" dirty="0"/>
              <a:t>1 </a:t>
            </a:r>
            <a:r>
              <a:rPr lang="de-DE" sz="2000" dirty="0"/>
              <a:t>wird mithilfe der Indizes der vom Statistischen Bundesamt veröffentlichten Entwicklung der Erzeugerpreise gewerblicher Produkte (Fachserie 17, Reihe 2) zunächst zum Basiswert 2 (Zeitpunkt der Angebotsabgabe) und später zum Basiswert 3 </a:t>
            </a:r>
            <a:r>
              <a:rPr lang="de-DE" sz="2000" b="1" dirty="0"/>
              <a:t>fortgeschrieben</a:t>
            </a:r>
            <a:r>
              <a:rPr lang="de-DE" sz="2000" dirty="0"/>
              <a:t>. </a:t>
            </a:r>
            <a:endParaRPr lang="de-DE" sz="2000" dirty="0" smtClean="0"/>
          </a:p>
          <a:p>
            <a:pPr marL="342900" indent="-342900">
              <a:spcBef>
                <a:spcPts val="600"/>
              </a:spcBef>
              <a:buFont typeface="Wingdings" panose="05000000000000000000" pitchFamily="2" charset="2"/>
              <a:buChar char="Ø"/>
            </a:pPr>
            <a:r>
              <a:rPr lang="de-DE" sz="2000" dirty="0" smtClean="0"/>
              <a:t>Aus </a:t>
            </a:r>
            <a:r>
              <a:rPr lang="de-DE" sz="2000" dirty="0"/>
              <a:t>der </a:t>
            </a:r>
            <a:r>
              <a:rPr lang="de-DE" sz="2000" b="1" dirty="0"/>
              <a:t>Differenz von Basiswert 3 </a:t>
            </a:r>
            <a:r>
              <a:rPr lang="de-DE" sz="2000" dirty="0"/>
              <a:t>und </a:t>
            </a:r>
            <a:r>
              <a:rPr lang="de-DE" sz="2000" b="1" dirty="0"/>
              <a:t>Basiswert 2 </a:t>
            </a:r>
            <a:r>
              <a:rPr lang="de-DE" sz="2000" dirty="0"/>
              <a:t>multipliziert mit der ausgeführten Menge werden die Mehr- oder Minderkosten errechnet. Auf diese werden dann die vereinbarte </a:t>
            </a:r>
            <a:r>
              <a:rPr lang="de-DE" sz="2000" b="1" dirty="0"/>
              <a:t>Bagatellregelung </a:t>
            </a:r>
            <a:r>
              <a:rPr lang="de-DE" sz="2000" dirty="0"/>
              <a:t>bzw. der </a:t>
            </a:r>
            <a:r>
              <a:rPr lang="de-DE" sz="2000" b="1" dirty="0"/>
              <a:t>Selbstbehalt </a:t>
            </a:r>
            <a:r>
              <a:rPr lang="de-DE" sz="2000" dirty="0"/>
              <a:t>angewendet. </a:t>
            </a:r>
            <a:endParaRPr lang="de-DE" sz="2000" dirty="0" smtClean="0"/>
          </a:p>
          <a:p>
            <a:pPr marL="342900" indent="-342900">
              <a:spcBef>
                <a:spcPts val="600"/>
              </a:spcBef>
              <a:buFont typeface="Wingdings" panose="05000000000000000000" pitchFamily="2" charset="2"/>
              <a:buChar char="Ø"/>
            </a:pPr>
            <a:r>
              <a:rPr lang="de-DE" sz="2000" dirty="0" smtClean="0">
                <a:solidFill>
                  <a:srgbClr val="FF0000"/>
                </a:solidFill>
              </a:rPr>
              <a:t>Tatsächlich </a:t>
            </a:r>
            <a:r>
              <a:rPr lang="de-DE" sz="2000" dirty="0">
                <a:solidFill>
                  <a:srgbClr val="FF0000"/>
                </a:solidFill>
              </a:rPr>
              <a:t>anfallende Materialkosten werden dem </a:t>
            </a:r>
            <a:r>
              <a:rPr lang="de-DE" sz="2000" dirty="0" smtClean="0">
                <a:solidFill>
                  <a:srgbClr val="FF0000"/>
                </a:solidFill>
              </a:rPr>
              <a:t>Auftragnehmer nicht </a:t>
            </a:r>
            <a:r>
              <a:rPr lang="de-DE" sz="2000" dirty="0">
                <a:solidFill>
                  <a:srgbClr val="FF0000"/>
                </a:solidFill>
              </a:rPr>
              <a:t>vergütet</a:t>
            </a:r>
            <a:r>
              <a:rPr lang="de-DE" sz="2000" dirty="0" smtClean="0">
                <a:solidFill>
                  <a:srgbClr val="FF0000"/>
                </a:solidFill>
              </a:rPr>
              <a:t>!!!!</a:t>
            </a:r>
            <a:endParaRPr lang="de-DE" sz="2000"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9396290"/>
      </p:ext>
    </p:extLst>
  </p:cSld>
  <p:clrMapOvr>
    <a:masterClrMapping/>
  </p:clrMapOvr>
  <mc:AlternateContent xmlns:mc="http://schemas.openxmlformats.org/markup-compatibility/2006" xmlns:p14="http://schemas.microsoft.com/office/powerpoint/2010/main">
    <mc:Choice Requires="p14">
      <p:transition spd="slow" p14:dur="2000" advTm="144502"/>
    </mc:Choice>
    <mc:Fallback xmlns="">
      <p:transition spd="slow" advTm="144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18</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a:t>
            </a:r>
            <a:r>
              <a:rPr lang="de-DE" dirty="0" smtClean="0">
                <a:solidFill>
                  <a:srgbClr val="00B0F0"/>
                </a:solidFill>
              </a:rPr>
              <a:t>Bayern – FB 225 </a:t>
            </a:r>
            <a:endParaRPr lang="de-DE" dirty="0">
              <a:solidFill>
                <a:srgbClr val="00B0F0"/>
              </a:solidFill>
            </a:endParaRPr>
          </a:p>
        </p:txBody>
      </p:sp>
      <p:sp>
        <p:nvSpPr>
          <p:cNvPr id="5" name="Textplatzhalter 4"/>
          <p:cNvSpPr>
            <a:spLocks noGrp="1"/>
          </p:cNvSpPr>
          <p:nvPr>
            <p:ph type="body" sz="quarter" idx="13"/>
          </p:nvPr>
        </p:nvSpPr>
        <p:spPr>
          <a:xfrm>
            <a:off x="284650" y="1787511"/>
            <a:ext cx="11520000" cy="4102100"/>
          </a:xfrm>
        </p:spPr>
        <p:txBody>
          <a:bodyPr>
            <a:normAutofit/>
          </a:bodyPr>
          <a:lstStyle/>
          <a:p>
            <a:pPr marL="0" indent="0">
              <a:buNone/>
            </a:pPr>
            <a:r>
              <a:rPr lang="de-DE" sz="2000" u="sng" dirty="0" smtClean="0"/>
              <a:t>Begriff: </a:t>
            </a:r>
            <a:r>
              <a:rPr lang="de-DE" sz="2000" dirty="0" smtClean="0"/>
              <a:t>die GP-Nummer gehört zu „gewerblichen Produkten“ (GP) für die vom Statistischen Bundesamtes in der Fachserie 17, Reihe 2 Indexwerte über Erzeugerpreise ermittelt werden.</a:t>
            </a:r>
          </a:p>
        </p:txBody>
      </p:sp>
      <p:sp>
        <p:nvSpPr>
          <p:cNvPr id="6" name="Textplatzhalter 5"/>
          <p:cNvSpPr>
            <a:spLocks noGrp="1"/>
          </p:cNvSpPr>
          <p:nvPr>
            <p:ph type="body" sz="quarter" idx="14"/>
          </p:nvPr>
        </p:nvSpPr>
        <p:spPr/>
        <p:txBody>
          <a:bodyPr/>
          <a:lstStyle/>
          <a:p>
            <a:r>
              <a:rPr lang="de-DE" b="1" dirty="0" smtClean="0">
                <a:solidFill>
                  <a:srgbClr val="00B050"/>
                </a:solidFill>
              </a:rPr>
              <a:t>GP Nummer – Fachserie 17, Reihe 2 – Ablesen der Indizes </a:t>
            </a:r>
            <a:endParaRPr lang="de-DE" b="1" dirty="0">
              <a:solidFill>
                <a:srgbClr val="00B050"/>
              </a:solidFill>
            </a:endParaRPr>
          </a:p>
        </p:txBody>
      </p:sp>
      <p:pic>
        <p:nvPicPr>
          <p:cNvPr id="8"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924428" y="3022671"/>
            <a:ext cx="6140572" cy="3453075"/>
          </a:xfrm>
          <a:prstGeom prst="rect">
            <a:avLst/>
          </a:prstGeom>
          <a:ln>
            <a:solidFill>
              <a:srgbClr val="00B0F0"/>
            </a:solidFill>
          </a:ln>
        </p:spPr>
      </p:pic>
      <p:pic>
        <p:nvPicPr>
          <p:cNvPr id="9" name="Bildplatzhalter 6" descr="Window"/>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81151" y="3022671"/>
            <a:ext cx="1453281" cy="1543558"/>
          </a:xfrm>
          <a:prstGeom prst="rect">
            <a:avLst/>
          </a:prstGeom>
          <a:ln>
            <a:solidFill>
              <a:srgbClr val="00B0F0"/>
            </a:solidFill>
          </a:ln>
        </p:spPr>
      </p:pic>
      <p:pic>
        <p:nvPicPr>
          <p:cNvPr id="10" name="Bildplatzhalter 6" descr="Window"/>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511028" y="3022671"/>
            <a:ext cx="3153050" cy="2467473"/>
          </a:xfrm>
          <a:prstGeom prst="rect">
            <a:avLst/>
          </a:prstGeom>
          <a:ln>
            <a:solidFill>
              <a:srgbClr val="00B0F0"/>
            </a:solidFill>
          </a:ln>
        </p:spPr>
      </p:pic>
      <p:sp>
        <p:nvSpPr>
          <p:cNvPr id="7" name="Ellipse 6"/>
          <p:cNvSpPr/>
          <p:nvPr/>
        </p:nvSpPr>
        <p:spPr>
          <a:xfrm>
            <a:off x="6202837" y="3464712"/>
            <a:ext cx="914400" cy="914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2266684"/>
      </p:ext>
    </p:extLst>
  </p:cSld>
  <p:clrMapOvr>
    <a:masterClrMapping/>
  </p:clrMapOvr>
  <mc:AlternateContent xmlns:mc="http://schemas.openxmlformats.org/markup-compatibility/2006" xmlns:p14="http://schemas.microsoft.com/office/powerpoint/2010/main">
    <mc:Choice Requires="p14">
      <p:transition spd="slow" p14:dur="2000" advTm="36426"/>
    </mc:Choice>
    <mc:Fallback xmlns="">
      <p:transition spd="slow" advTm="3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19</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a:t>
            </a:r>
            <a:r>
              <a:rPr lang="de-DE" dirty="0" smtClean="0">
                <a:solidFill>
                  <a:srgbClr val="00B0F0"/>
                </a:solidFill>
              </a:rPr>
              <a:t>Bayern – FB 225 </a:t>
            </a:r>
            <a:endParaRPr lang="de-DE" dirty="0">
              <a:solidFill>
                <a:srgbClr val="00B0F0"/>
              </a:solidFill>
            </a:endParaRPr>
          </a:p>
        </p:txBody>
      </p:sp>
      <p:sp>
        <p:nvSpPr>
          <p:cNvPr id="5" name="Textplatzhalter 4"/>
          <p:cNvSpPr>
            <a:spLocks noGrp="1"/>
          </p:cNvSpPr>
          <p:nvPr>
            <p:ph type="body" sz="quarter" idx="13"/>
          </p:nvPr>
        </p:nvSpPr>
        <p:spPr>
          <a:xfrm>
            <a:off x="284650" y="1787511"/>
            <a:ext cx="11520000" cy="4102100"/>
          </a:xfrm>
        </p:spPr>
        <p:txBody>
          <a:bodyPr>
            <a:normAutofit/>
          </a:bodyPr>
          <a:lstStyle/>
          <a:p>
            <a:pPr>
              <a:buFont typeface="Wingdings" panose="05000000000000000000" pitchFamily="2" charset="2"/>
              <a:buChar char="Ø"/>
            </a:pPr>
            <a:r>
              <a:rPr lang="de-DE" sz="2000" dirty="0"/>
              <a:t>Neben den langen Reihen der Fachserie 17 Reihe 2 bietet das statistische Bundesamt auch den Zugriff auf die </a:t>
            </a:r>
            <a:r>
              <a:rPr lang="de-DE" sz="2000" b="1" dirty="0"/>
              <a:t>Genesis-Online Datenbank </a:t>
            </a:r>
            <a:r>
              <a:rPr lang="de-DE" sz="2000" dirty="0"/>
              <a:t>an, </a:t>
            </a:r>
            <a:r>
              <a:rPr lang="de-DE" sz="2000" dirty="0" smtClean="0"/>
              <a:t>die </a:t>
            </a:r>
            <a:r>
              <a:rPr lang="de-DE" sz="2000" dirty="0"/>
              <a:t>weitere </a:t>
            </a:r>
            <a:r>
              <a:rPr lang="de-DE" sz="2000" dirty="0" smtClean="0"/>
              <a:t>Gliederungsebenen </a:t>
            </a:r>
            <a:r>
              <a:rPr lang="de-DE" sz="2000" dirty="0"/>
              <a:t>innerhalb einer bestimmten GP-Nummer (z.B. 161010350 (Nadelschnittholz)) enthält. Dadurch ist eine genauere Verfolgung der Preisentwicklung möglich.</a:t>
            </a:r>
            <a:endParaRPr lang="de-DE" sz="2000" dirty="0" smtClean="0"/>
          </a:p>
        </p:txBody>
      </p:sp>
      <p:sp>
        <p:nvSpPr>
          <p:cNvPr id="6" name="Textplatzhalter 5"/>
          <p:cNvSpPr>
            <a:spLocks noGrp="1"/>
          </p:cNvSpPr>
          <p:nvPr>
            <p:ph type="body" sz="quarter" idx="14"/>
          </p:nvPr>
        </p:nvSpPr>
        <p:spPr/>
        <p:txBody>
          <a:bodyPr/>
          <a:lstStyle/>
          <a:p>
            <a:r>
              <a:rPr lang="de-DE" b="1" dirty="0" smtClean="0">
                <a:solidFill>
                  <a:srgbClr val="00B050"/>
                </a:solidFill>
              </a:rPr>
              <a:t>Genesis-Online Datenbank – Ablesen der Indizes</a:t>
            </a:r>
            <a:endParaRPr lang="de-DE" b="1" dirty="0">
              <a:solidFill>
                <a:srgbClr val="00B050"/>
              </a:solidFill>
            </a:endParaRPr>
          </a:p>
        </p:txBody>
      </p:sp>
      <p:pic>
        <p:nvPicPr>
          <p:cNvPr id="11" name="Grafik 10"/>
          <p:cNvPicPr>
            <a:picLocks noChangeAspect="1"/>
          </p:cNvPicPr>
          <p:nvPr/>
        </p:nvPicPr>
        <p:blipFill>
          <a:blip r:embed="rId4"/>
          <a:stretch>
            <a:fillRect/>
          </a:stretch>
        </p:blipFill>
        <p:spPr>
          <a:xfrm>
            <a:off x="513483" y="4045421"/>
            <a:ext cx="3506497" cy="2247477"/>
          </a:xfrm>
          <a:prstGeom prst="rect">
            <a:avLst/>
          </a:prstGeom>
        </p:spPr>
      </p:pic>
      <p:pic>
        <p:nvPicPr>
          <p:cNvPr id="12" name="Grafik 11"/>
          <p:cNvPicPr>
            <a:picLocks noChangeAspect="1"/>
          </p:cNvPicPr>
          <p:nvPr/>
        </p:nvPicPr>
        <p:blipFill>
          <a:blip r:embed="rId5"/>
          <a:stretch>
            <a:fillRect/>
          </a:stretch>
        </p:blipFill>
        <p:spPr>
          <a:xfrm>
            <a:off x="4270342" y="4045421"/>
            <a:ext cx="3044858" cy="2280472"/>
          </a:xfrm>
          <a:prstGeom prst="rect">
            <a:avLst/>
          </a:prstGeom>
        </p:spPr>
      </p:pic>
      <p:pic>
        <p:nvPicPr>
          <p:cNvPr id="13" name="Grafik 12"/>
          <p:cNvPicPr>
            <a:picLocks noChangeAspect="1"/>
          </p:cNvPicPr>
          <p:nvPr/>
        </p:nvPicPr>
        <p:blipFill>
          <a:blip r:embed="rId6"/>
          <a:stretch>
            <a:fillRect/>
          </a:stretch>
        </p:blipFill>
        <p:spPr>
          <a:xfrm>
            <a:off x="7565562" y="4045421"/>
            <a:ext cx="3772998" cy="2265743"/>
          </a:xfrm>
          <a:prstGeom prst="rect">
            <a:avLst/>
          </a:prstGeom>
        </p:spPr>
      </p:pic>
      <p:sp>
        <p:nvSpPr>
          <p:cNvPr id="14" name="Ellipse 13"/>
          <p:cNvSpPr/>
          <p:nvPr/>
        </p:nvSpPr>
        <p:spPr>
          <a:xfrm>
            <a:off x="2224727" y="5459032"/>
            <a:ext cx="1300898" cy="685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5926100" y="5369176"/>
            <a:ext cx="1173372" cy="663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8112218" y="5526505"/>
            <a:ext cx="1286024" cy="6175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0177194"/>
      </p:ext>
    </p:extLst>
  </p:cSld>
  <p:clrMapOvr>
    <a:masterClrMapping/>
  </p:clrMapOvr>
  <mc:AlternateContent xmlns:mc="http://schemas.openxmlformats.org/markup-compatibility/2006" xmlns:p14="http://schemas.microsoft.com/office/powerpoint/2010/main">
    <mc:Choice Requires="p14">
      <p:transition spd="slow" p14:dur="2000" advTm="30800"/>
    </mc:Choice>
    <mc:Fallback xmlns="">
      <p:transition spd="slow" advTm="3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2</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dirty="0" err="1" smtClean="0">
                <a:solidFill>
                  <a:srgbClr val="00B0F0"/>
                </a:solidFill>
              </a:rPr>
              <a:t>Stoffpreisgleitung</a:t>
            </a:r>
            <a:r>
              <a:rPr lang="de-DE" dirty="0" smtClean="0">
                <a:solidFill>
                  <a:srgbClr val="00B0F0"/>
                </a:solidFill>
              </a:rPr>
              <a:t> </a:t>
            </a:r>
            <a:endParaRPr lang="de-DE" dirty="0">
              <a:solidFill>
                <a:srgbClr val="00B0F0"/>
              </a:solidFill>
            </a:endParaRPr>
          </a:p>
        </p:txBody>
      </p:sp>
      <p:sp>
        <p:nvSpPr>
          <p:cNvPr id="5" name="Textplatzhalter 4"/>
          <p:cNvSpPr>
            <a:spLocks noGrp="1"/>
          </p:cNvSpPr>
          <p:nvPr>
            <p:ph type="body" sz="quarter" idx="14"/>
          </p:nvPr>
        </p:nvSpPr>
        <p:spPr/>
        <p:txBody>
          <a:bodyPr/>
          <a:lstStyle/>
          <a:p>
            <a:r>
              <a:rPr lang="de-DE" sz="1500" dirty="0" smtClean="0">
                <a:solidFill>
                  <a:srgbClr val="00B0F0"/>
                </a:solidFill>
              </a:rPr>
              <a:t>Sonderregelungen für die Vereinbarung </a:t>
            </a:r>
            <a:r>
              <a:rPr lang="de-DE" sz="1500" dirty="0">
                <a:solidFill>
                  <a:srgbClr val="00B0F0"/>
                </a:solidFill>
              </a:rPr>
              <a:t>von Stoffpreisgleitklauseln aufgrund aktueller Lieferengpässe und Stoffpreissteigerungen</a:t>
            </a:r>
            <a:endParaRPr lang="de-DE" sz="1500" b="1" dirty="0">
              <a:solidFill>
                <a:srgbClr val="00B0F0"/>
              </a:solidFill>
            </a:endParaRPr>
          </a:p>
        </p:txBody>
      </p:sp>
      <p:sp>
        <p:nvSpPr>
          <p:cNvPr id="6" name="Textplatzhalter 5"/>
          <p:cNvSpPr>
            <a:spLocks noGrp="1"/>
          </p:cNvSpPr>
          <p:nvPr>
            <p:ph type="body" sz="quarter" idx="13"/>
          </p:nvPr>
        </p:nvSpPr>
        <p:spPr>
          <a:xfrm>
            <a:off x="244474" y="1706563"/>
            <a:ext cx="11520000" cy="4397375"/>
          </a:xfrm>
        </p:spPr>
        <p:txBody>
          <a:bodyPr>
            <a:normAutofit/>
          </a:bodyPr>
          <a:lstStyle/>
          <a:p>
            <a:r>
              <a:rPr lang="de-DE" sz="2400" b="1" dirty="0" smtClean="0"/>
              <a:t>0. </a:t>
            </a:r>
            <a:r>
              <a:rPr lang="de-DE" sz="2000" dirty="0" smtClean="0"/>
              <a:t>Einleitung</a:t>
            </a:r>
          </a:p>
          <a:p>
            <a:r>
              <a:rPr lang="de-DE" sz="2400" b="1" dirty="0" smtClean="0"/>
              <a:t>1. </a:t>
            </a:r>
            <a:r>
              <a:rPr lang="de-DE" sz="2000" u="sng" dirty="0" smtClean="0"/>
              <a:t>Allgemeine Voraussetzungen </a:t>
            </a:r>
            <a:r>
              <a:rPr lang="de-DE" sz="2000" dirty="0" smtClean="0"/>
              <a:t>für Gleitklauseln</a:t>
            </a:r>
          </a:p>
          <a:p>
            <a:r>
              <a:rPr lang="de-DE" sz="2400" b="1" dirty="0" smtClean="0"/>
              <a:t>2. </a:t>
            </a:r>
            <a:r>
              <a:rPr lang="de-DE" sz="2000" dirty="0" smtClean="0"/>
              <a:t>Regelungen/Anwendungsvoraussetzungen </a:t>
            </a:r>
            <a:r>
              <a:rPr lang="de-DE" sz="2000" u="sng" dirty="0" smtClean="0"/>
              <a:t>Stoffpreisgleitklausel VHB Bayern – FB 225</a:t>
            </a:r>
          </a:p>
          <a:p>
            <a:r>
              <a:rPr lang="de-DE" sz="2400" b="1" dirty="0" smtClean="0"/>
              <a:t>3. </a:t>
            </a:r>
            <a:r>
              <a:rPr lang="de-DE" sz="2000" dirty="0" smtClean="0"/>
              <a:t>StMB vom 31.03.2022 </a:t>
            </a:r>
            <a:r>
              <a:rPr lang="de-DE" sz="2000" u="sng" dirty="0" smtClean="0"/>
              <a:t>Sonderregelungen zur Stoffpreisgleitklausel</a:t>
            </a:r>
          </a:p>
          <a:p>
            <a:r>
              <a:rPr lang="de-DE" sz="2400" b="1" dirty="0" smtClean="0"/>
              <a:t>4. </a:t>
            </a:r>
            <a:r>
              <a:rPr lang="de-DE" sz="2000" b="1" dirty="0" smtClean="0">
                <a:solidFill>
                  <a:srgbClr val="FF0000"/>
                </a:solidFill>
              </a:rPr>
              <a:t>Neu! </a:t>
            </a:r>
            <a:r>
              <a:rPr lang="de-DE" sz="2000" dirty="0" smtClean="0"/>
              <a:t>StMB vom 24.06.2022 </a:t>
            </a:r>
            <a:r>
              <a:rPr lang="de-DE" sz="2000" u="sng" dirty="0" smtClean="0"/>
              <a:t>Verlängerung und Konkretisierung der Sonderregelungen </a:t>
            </a:r>
            <a:r>
              <a:rPr lang="de-DE" sz="2000" b="1" dirty="0" smtClean="0">
                <a:solidFill>
                  <a:srgbClr val="FF0000"/>
                </a:solidFill>
              </a:rPr>
              <a:t>Neu!</a:t>
            </a:r>
          </a:p>
          <a:p>
            <a:r>
              <a:rPr lang="de-DE" sz="2400" b="1" dirty="0" smtClean="0"/>
              <a:t>5. </a:t>
            </a:r>
            <a:r>
              <a:rPr lang="de-DE" sz="2000" b="1" dirty="0" smtClean="0">
                <a:solidFill>
                  <a:srgbClr val="FF0000"/>
                </a:solidFill>
              </a:rPr>
              <a:t>Neu! </a:t>
            </a:r>
            <a:r>
              <a:rPr lang="de-DE" sz="2000" u="sng" dirty="0" smtClean="0"/>
              <a:t>Arbeits-/Berechnungshilfe </a:t>
            </a:r>
            <a:r>
              <a:rPr lang="de-DE" sz="2000" dirty="0" smtClean="0"/>
              <a:t>zur Anwendung der Stoffpreisgleitklausel </a:t>
            </a:r>
            <a:r>
              <a:rPr lang="de-DE" sz="2000" b="1" dirty="0" smtClean="0">
                <a:solidFill>
                  <a:srgbClr val="FF0000"/>
                </a:solidFill>
              </a:rPr>
              <a:t>Neu!</a:t>
            </a:r>
            <a:endParaRPr lang="de-DE" b="1" dirty="0">
              <a:solidFill>
                <a:srgbClr val="FF0000"/>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0465995"/>
      </p:ext>
    </p:extLst>
  </p:cSld>
  <p:clrMapOvr>
    <a:masterClrMapping/>
  </p:clrMapOvr>
  <mc:AlternateContent xmlns:mc="http://schemas.openxmlformats.org/markup-compatibility/2006" xmlns:p14="http://schemas.microsoft.com/office/powerpoint/2010/main">
    <mc:Choice Requires="p14">
      <p:transition spd="slow" p14:dur="2000" advTm="94072"/>
    </mc:Choice>
    <mc:Fallback xmlns="">
      <p:transition spd="slow" advTm="9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3132-FD0B-4267-BE59-84D94BD7AF5E}" type="slidenum">
              <a:rPr kumimoji="0" lang="de-D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ußzeilenplatzhalter 2"/>
          <p:cNvSpPr>
            <a:spLocks noGrp="1"/>
          </p:cNvSpPr>
          <p:nvPr>
            <p:ph type="ftr" sz="quarter" idx="11"/>
          </p:nvPr>
        </p:nvSpPr>
        <p:spPr/>
        <p:txBody>
          <a:bodyPr/>
          <a:lstStyle/>
          <a:p>
            <a:pPr>
              <a:defRPr/>
            </a:pPr>
            <a:r>
              <a:rPr lang="de-DE" dirty="0" smtClean="0">
                <a:solidFill>
                  <a:schemeClr val="bg1">
                    <a:lumMod val="65000"/>
                  </a:schemeClr>
                </a:solidFill>
              </a:rPr>
              <a:t>Bayerisches Staatsministerium für Wohnen, Bau und Verkehr   Iris </a:t>
            </a:r>
            <a:r>
              <a:rPr lang="de-DE" dirty="0" err="1" smtClean="0">
                <a:solidFill>
                  <a:schemeClr val="bg1">
                    <a:lumMod val="65000"/>
                  </a:schemeClr>
                </a:solidFill>
              </a:rPr>
              <a:t>Heißmeyer</a:t>
            </a:r>
            <a:r>
              <a:rPr lang="de-DE" dirty="0" smtClean="0">
                <a:solidFill>
                  <a:schemeClr val="bg1">
                    <a:lumMod val="65000"/>
                  </a:schemeClr>
                </a:solidFill>
              </a:rPr>
              <a:t> -  Aktuelle Regelungen  zur Vereinbarung von Stoffpreisgleitklauseln   18.07.2022</a:t>
            </a:r>
            <a:endParaRPr kumimoji="0" lang="de-DE"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Titel 3"/>
          <p:cNvSpPr>
            <a:spLocks noGrp="1"/>
          </p:cNvSpPr>
          <p:nvPr>
            <p:ph type="title"/>
          </p:nvPr>
        </p:nvSpPr>
        <p:spPr>
          <a:xfrm>
            <a:off x="244474" y="467137"/>
            <a:ext cx="11520000" cy="629699"/>
          </a:xfrm>
        </p:spPr>
        <p:txBody>
          <a:bodyPr/>
          <a:lstStyle/>
          <a:p>
            <a:r>
              <a:rPr lang="de-DE" b="1" dirty="0">
                <a:solidFill>
                  <a:srgbClr val="00B0F0"/>
                </a:solidFill>
              </a:rPr>
              <a:t>2. </a:t>
            </a:r>
            <a:r>
              <a:rPr lang="de-DE" dirty="0">
                <a:solidFill>
                  <a:srgbClr val="00B0F0"/>
                </a:solidFill>
              </a:rPr>
              <a:t>Regelungen/Anwendungsvoraussetzungen VHB </a:t>
            </a:r>
            <a:r>
              <a:rPr lang="de-DE" dirty="0" smtClean="0">
                <a:solidFill>
                  <a:srgbClr val="00B0F0"/>
                </a:solidFill>
              </a:rPr>
              <a:t>Bayern – FB 225</a:t>
            </a:r>
            <a:r>
              <a:rPr lang="de-DE" dirty="0">
                <a:solidFill>
                  <a:srgbClr val="0070C0"/>
                </a:solidFill>
              </a:rPr>
              <a:t/>
            </a:r>
            <a:br>
              <a:rPr lang="de-DE" dirty="0">
                <a:solidFill>
                  <a:srgbClr val="0070C0"/>
                </a:solidFill>
              </a:rPr>
            </a:br>
            <a:endParaRPr lang="de-DE" u="sng" dirty="0">
              <a:solidFill>
                <a:schemeClr val="tx1"/>
              </a:solidFill>
            </a:endParaRPr>
          </a:p>
        </p:txBody>
      </p:sp>
      <p:sp>
        <p:nvSpPr>
          <p:cNvPr id="6" name="Textplatzhalter 5"/>
          <p:cNvSpPr>
            <a:spLocks noGrp="1"/>
          </p:cNvSpPr>
          <p:nvPr>
            <p:ph type="body" sz="quarter" idx="13"/>
          </p:nvPr>
        </p:nvSpPr>
        <p:spPr>
          <a:xfrm>
            <a:off x="243840" y="1489044"/>
            <a:ext cx="11462321" cy="4880223"/>
          </a:xfrm>
          <a:ln>
            <a:solidFill>
              <a:srgbClr val="FF0000"/>
            </a:solidFill>
          </a:ln>
        </p:spPr>
        <p:txBody>
          <a:bodyPr>
            <a:normAutofit/>
          </a:bodyPr>
          <a:lstStyle/>
          <a:p>
            <a:pPr marL="342900" indent="-342900">
              <a:buFont typeface="Wingdings" panose="05000000000000000000" pitchFamily="2" charset="2"/>
              <a:buChar char="Ø"/>
            </a:pPr>
            <a:r>
              <a:rPr lang="de-DE" sz="1600" b="1" dirty="0" smtClean="0"/>
              <a:t>Überschreitung Bagatellgrenze </a:t>
            </a:r>
            <a:r>
              <a:rPr lang="de-DE" sz="1600" dirty="0" smtClean="0"/>
              <a:t>(Ziffer 2.3 Stoffpreisgleitklausel – FB 225 VHB Bayern) </a:t>
            </a:r>
          </a:p>
          <a:p>
            <a:pPr marL="342900" indent="-342900">
              <a:buFont typeface="Wingdings" panose="05000000000000000000" pitchFamily="2" charset="2"/>
              <a:buChar char="Ø"/>
            </a:pPr>
            <a:endParaRPr lang="de-DE" sz="1100" dirty="0" smtClean="0"/>
          </a:p>
          <a:p>
            <a:pPr>
              <a:spcBef>
                <a:spcPts val="0"/>
              </a:spcBef>
            </a:pPr>
            <a:endParaRPr lang="de-DE" sz="1600" dirty="0" smtClean="0"/>
          </a:p>
          <a:p>
            <a:pPr>
              <a:spcBef>
                <a:spcPts val="0"/>
              </a:spcBef>
            </a:pPr>
            <a:endParaRPr lang="de-DE" sz="1600" dirty="0"/>
          </a:p>
          <a:p>
            <a:pPr>
              <a:spcBef>
                <a:spcPts val="0"/>
              </a:spcBef>
            </a:pPr>
            <a:endParaRPr lang="de-DE" sz="1600" dirty="0" smtClean="0"/>
          </a:p>
        </p:txBody>
      </p:sp>
      <p:sp>
        <p:nvSpPr>
          <p:cNvPr id="8" name="Textplatzhalter 5"/>
          <p:cNvSpPr txBox="1">
            <a:spLocks/>
          </p:cNvSpPr>
          <p:nvPr/>
        </p:nvSpPr>
        <p:spPr>
          <a:xfrm>
            <a:off x="244473" y="1606378"/>
            <a:ext cx="11519999" cy="4228814"/>
          </a:xfrm>
          <a:prstGeom prst="rect">
            <a:avLst/>
          </a:prstGeom>
        </p:spPr>
        <p:txBody>
          <a:bodyPr lIns="0">
            <a:normAutofit/>
          </a:bodyPr>
          <a:lstStyle>
            <a:lvl1pPr marL="0" marR="0" indent="0" algn="l" defTabSz="914400" rtl="0" eaLnBrk="1" fontAlgn="auto" latinLnBrk="0" hangingPunct="1">
              <a:lnSpc>
                <a:spcPct val="150000"/>
              </a:lnSpc>
              <a:spcBef>
                <a:spcPts val="1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de-DE" dirty="0" smtClean="0"/>
          </a:p>
          <a:p>
            <a:pPr marL="457200" indent="-457200">
              <a:buFont typeface="Arial" panose="020B0604020202020204" pitchFamily="34" charset="0"/>
              <a:buChar char="•"/>
            </a:pPr>
            <a:endParaRPr lang="de-DE" dirty="0"/>
          </a:p>
        </p:txBody>
      </p:sp>
      <p:sp>
        <p:nvSpPr>
          <p:cNvPr id="5" name="Textfeld 4"/>
          <p:cNvSpPr txBox="1"/>
          <p:nvPr/>
        </p:nvSpPr>
        <p:spPr>
          <a:xfrm>
            <a:off x="184272" y="822556"/>
            <a:ext cx="10204174" cy="523220"/>
          </a:xfrm>
          <a:prstGeom prst="rect">
            <a:avLst/>
          </a:prstGeom>
          <a:noFill/>
        </p:spPr>
        <p:txBody>
          <a:bodyPr wrap="square" rtlCol="0">
            <a:spAutoFit/>
          </a:bodyPr>
          <a:lstStyle/>
          <a:p>
            <a:r>
              <a:rPr lang="de-DE" sz="2000" b="1" dirty="0">
                <a:solidFill>
                  <a:srgbClr val="00B0F0"/>
                </a:solidFill>
              </a:rPr>
              <a:t>Abrechnung der Stoffe </a:t>
            </a:r>
            <a:r>
              <a:rPr lang="de-DE" sz="2000" b="1" dirty="0" smtClean="0">
                <a:solidFill>
                  <a:srgbClr val="00B0F0"/>
                </a:solidFill>
              </a:rPr>
              <a:t>– </a:t>
            </a:r>
            <a:r>
              <a:rPr lang="de-DE" sz="2000" b="1" dirty="0" smtClean="0">
                <a:solidFill>
                  <a:srgbClr val="00B050"/>
                </a:solidFill>
              </a:rPr>
              <a:t>Bagatellbetrag für Auftragnehmer</a:t>
            </a:r>
            <a:r>
              <a:rPr lang="de-DE" sz="2800" dirty="0" smtClean="0">
                <a:solidFill>
                  <a:srgbClr val="00B050"/>
                </a:solidFill>
              </a:rPr>
              <a:t> </a:t>
            </a:r>
            <a:endParaRPr lang="de-DE" sz="2800" dirty="0">
              <a:solidFill>
                <a:srgbClr val="00B050"/>
              </a:solidFill>
            </a:endParaRPr>
          </a:p>
        </p:txBody>
      </p:sp>
      <p:pic>
        <p:nvPicPr>
          <p:cNvPr id="9"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09735" y="2121035"/>
            <a:ext cx="6172200" cy="716011"/>
          </a:xfrm>
          <a:prstGeom prst="rect">
            <a:avLst/>
          </a:prstGeom>
          <a:ln>
            <a:solidFill>
              <a:schemeClr val="tx1"/>
            </a:solidFill>
          </a:ln>
        </p:spPr>
      </p:pic>
      <p:sp>
        <p:nvSpPr>
          <p:cNvPr id="11" name="Rechteck 10"/>
          <p:cNvSpPr/>
          <p:nvPr/>
        </p:nvSpPr>
        <p:spPr>
          <a:xfrm>
            <a:off x="326931" y="3253718"/>
            <a:ext cx="10350453" cy="2385268"/>
          </a:xfrm>
          <a:prstGeom prst="rect">
            <a:avLst/>
          </a:prstGeom>
        </p:spPr>
        <p:txBody>
          <a:bodyPr wrap="square">
            <a:spAutoFit/>
          </a:bodyPr>
          <a:lstStyle/>
          <a:p>
            <a:pPr marL="285750" indent="-285750">
              <a:spcBef>
                <a:spcPts val="600"/>
              </a:spcBef>
              <a:buFont typeface="Wingdings" panose="05000000000000000000" pitchFamily="2" charset="2"/>
              <a:buChar char="Ø"/>
            </a:pPr>
            <a:r>
              <a:rPr lang="de-DE" sz="2400" dirty="0" smtClean="0"/>
              <a:t>Bagatellbetrag = </a:t>
            </a:r>
            <a:r>
              <a:rPr lang="de-DE" sz="2400" b="1" dirty="0">
                <a:solidFill>
                  <a:srgbClr val="00B050"/>
                </a:solidFill>
              </a:rPr>
              <a:t>2 </a:t>
            </a:r>
            <a:r>
              <a:rPr lang="de-DE" sz="2400" b="1" dirty="0" smtClean="0">
                <a:solidFill>
                  <a:srgbClr val="00B050"/>
                </a:solidFill>
              </a:rPr>
              <a:t>% </a:t>
            </a:r>
            <a:r>
              <a:rPr lang="de-DE" sz="2400" dirty="0" smtClean="0"/>
              <a:t>der </a:t>
            </a:r>
            <a:r>
              <a:rPr lang="de-DE" sz="2400" dirty="0"/>
              <a:t>in der jeweiligen Rechnung abgerechneten Positionen mit </a:t>
            </a:r>
            <a:r>
              <a:rPr lang="de-DE" sz="2400" dirty="0" smtClean="0"/>
              <a:t>Stoffpreisgleitklausel</a:t>
            </a:r>
          </a:p>
          <a:p>
            <a:pPr marL="285750" indent="-285750">
              <a:spcBef>
                <a:spcPts val="600"/>
              </a:spcBef>
              <a:buFont typeface="Wingdings" panose="05000000000000000000" pitchFamily="2" charset="2"/>
              <a:buChar char="Ø"/>
            </a:pPr>
            <a:endParaRPr lang="de-DE" sz="1400" dirty="0"/>
          </a:p>
          <a:p>
            <a:pPr marL="285750" indent="-285750">
              <a:spcBef>
                <a:spcPts val="600"/>
              </a:spcBef>
              <a:buFont typeface="Wingdings" panose="05000000000000000000" pitchFamily="2" charset="2"/>
              <a:buChar char="Ø"/>
            </a:pPr>
            <a:r>
              <a:rPr lang="de-DE" sz="2400" dirty="0"/>
              <a:t>s</a:t>
            </a:r>
            <a:r>
              <a:rPr lang="de-DE" sz="2400" dirty="0" smtClean="0"/>
              <a:t>owohl </a:t>
            </a:r>
            <a:r>
              <a:rPr lang="de-DE" sz="2400" dirty="0"/>
              <a:t>Betrag aus Bagatellregelung als auch Selbstbehalt </a:t>
            </a:r>
            <a:r>
              <a:rPr lang="de-DE" sz="2400" dirty="0" smtClean="0"/>
              <a:t>(Selbstbehalt) ändert </a:t>
            </a:r>
            <a:r>
              <a:rPr lang="de-DE" sz="2400" dirty="0"/>
              <a:t>sich mit jeder (Abschlags-)Rechnung</a:t>
            </a:r>
          </a:p>
          <a:p>
            <a:pPr marL="285750" indent="-285750">
              <a:spcBef>
                <a:spcPts val="600"/>
              </a:spcBef>
              <a:buFont typeface="Wingdings" panose="05000000000000000000" pitchFamily="2" charset="2"/>
              <a:buChar char="Ø"/>
            </a:pPr>
            <a:endParaRPr lang="de-DE" sz="2400" dirty="0" smtClean="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6601331"/>
      </p:ext>
    </p:extLst>
  </p:cSld>
  <p:clrMapOvr>
    <a:masterClrMapping/>
  </p:clrMapOvr>
  <mc:AlternateContent xmlns:mc="http://schemas.openxmlformats.org/markup-compatibility/2006" xmlns:p14="http://schemas.microsoft.com/office/powerpoint/2010/main">
    <mc:Choice Requires="p14">
      <p:transition spd="slow" p14:dur="2000" advTm="82598"/>
    </mc:Choice>
    <mc:Fallback xmlns="">
      <p:transition spd="slow" advTm="8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3132-FD0B-4267-BE59-84D94BD7AF5E}" type="slidenum">
              <a:rPr kumimoji="0" lang="de-D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ußzeilenplatzhalter 2"/>
          <p:cNvSpPr>
            <a:spLocks noGrp="1"/>
          </p:cNvSpPr>
          <p:nvPr>
            <p:ph type="ftr" sz="quarter" idx="11"/>
          </p:nvPr>
        </p:nvSpPr>
        <p:spPr/>
        <p:txBody>
          <a:bodyPr/>
          <a:lstStyle/>
          <a:p>
            <a:pPr>
              <a:defRPr/>
            </a:pPr>
            <a:r>
              <a:rPr lang="de-DE" smtClean="0">
                <a:solidFill>
                  <a:schemeClr val="bg1">
                    <a:lumMod val="65000"/>
                  </a:schemeClr>
                </a:solidFill>
              </a:rPr>
              <a:t>Bayerisches Staatsministerium für Wohnen, Bau und Verkehr   Iris Heißmeyer -  Aktuelle Regelungen  zur Vereinbarung von Stoffpreisgleitklauseln   18.07.2022</a:t>
            </a:r>
            <a:endParaRPr kumimoji="0" lang="de-DE"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Titel 3"/>
          <p:cNvSpPr>
            <a:spLocks noGrp="1"/>
          </p:cNvSpPr>
          <p:nvPr>
            <p:ph type="title"/>
          </p:nvPr>
        </p:nvSpPr>
        <p:spPr>
          <a:xfrm>
            <a:off x="244474" y="467137"/>
            <a:ext cx="11520000" cy="629699"/>
          </a:xfrm>
        </p:spPr>
        <p:txBody>
          <a:bodyPr/>
          <a:lstStyle/>
          <a:p>
            <a:r>
              <a:rPr lang="de-DE" b="1" dirty="0">
                <a:solidFill>
                  <a:srgbClr val="00B0F0"/>
                </a:solidFill>
              </a:rPr>
              <a:t>2. </a:t>
            </a:r>
            <a:r>
              <a:rPr lang="de-DE" dirty="0">
                <a:solidFill>
                  <a:srgbClr val="00B0F0"/>
                </a:solidFill>
              </a:rPr>
              <a:t>Regelungen/Anwendungsvoraussetzungen VHB </a:t>
            </a:r>
            <a:r>
              <a:rPr lang="de-DE" dirty="0" smtClean="0">
                <a:solidFill>
                  <a:srgbClr val="00B0F0"/>
                </a:solidFill>
              </a:rPr>
              <a:t>Bayern – FB 225 </a:t>
            </a:r>
            <a:r>
              <a:rPr lang="de-DE" dirty="0">
                <a:solidFill>
                  <a:srgbClr val="0070C0"/>
                </a:solidFill>
              </a:rPr>
              <a:t/>
            </a:r>
            <a:br>
              <a:rPr lang="de-DE" dirty="0">
                <a:solidFill>
                  <a:srgbClr val="0070C0"/>
                </a:solidFill>
              </a:rPr>
            </a:br>
            <a:endParaRPr lang="de-DE" u="sng" dirty="0">
              <a:solidFill>
                <a:schemeClr val="tx1"/>
              </a:solidFill>
            </a:endParaRPr>
          </a:p>
        </p:txBody>
      </p:sp>
      <p:sp>
        <p:nvSpPr>
          <p:cNvPr id="6" name="Textplatzhalter 5"/>
          <p:cNvSpPr>
            <a:spLocks noGrp="1"/>
          </p:cNvSpPr>
          <p:nvPr>
            <p:ph type="body" sz="quarter" idx="13"/>
          </p:nvPr>
        </p:nvSpPr>
        <p:spPr>
          <a:xfrm>
            <a:off x="243840" y="1489044"/>
            <a:ext cx="11462321" cy="4880223"/>
          </a:xfrm>
          <a:ln>
            <a:solidFill>
              <a:srgbClr val="FF0000"/>
            </a:solidFill>
          </a:ln>
        </p:spPr>
        <p:txBody>
          <a:bodyPr>
            <a:normAutofit/>
          </a:bodyPr>
          <a:lstStyle/>
          <a:p>
            <a:pPr marL="342900" indent="-342900">
              <a:buFont typeface="Wingdings" panose="05000000000000000000" pitchFamily="2" charset="2"/>
              <a:buChar char="Ø"/>
            </a:pPr>
            <a:r>
              <a:rPr lang="de-DE" sz="1600" b="1" dirty="0" smtClean="0"/>
              <a:t>Selbstbehalt des Auftragnehmers </a:t>
            </a:r>
            <a:r>
              <a:rPr lang="de-DE" sz="1600" dirty="0" smtClean="0"/>
              <a:t>(Ziffer 3.6 Stoffpreisgleitklausel – FB 225 VHB Bayern)</a:t>
            </a:r>
          </a:p>
          <a:p>
            <a:pPr marL="342900" indent="-342900">
              <a:buFont typeface="Wingdings" panose="05000000000000000000" pitchFamily="2" charset="2"/>
              <a:buChar char="Ø"/>
            </a:pPr>
            <a:endParaRPr lang="de-DE" sz="1600" dirty="0" smtClean="0"/>
          </a:p>
          <a:p>
            <a:endParaRPr lang="de-DE" sz="1600" dirty="0"/>
          </a:p>
          <a:p>
            <a:pPr marL="342900" indent="-342900">
              <a:buFont typeface="Wingdings" panose="05000000000000000000" pitchFamily="2" charset="2"/>
              <a:buChar char="Ø"/>
            </a:pPr>
            <a:r>
              <a:rPr lang="de-DE" sz="1600" b="1" dirty="0" smtClean="0"/>
              <a:t>Höhe  der Selbstbeteiligung </a:t>
            </a:r>
            <a:r>
              <a:rPr lang="de-DE" sz="1600" dirty="0"/>
              <a:t>(Ziffer </a:t>
            </a:r>
            <a:r>
              <a:rPr lang="de-DE" sz="1600" dirty="0" smtClean="0"/>
              <a:t>2.4 </a:t>
            </a:r>
            <a:r>
              <a:rPr lang="de-DE" sz="1600" dirty="0"/>
              <a:t>Stoffpreisgleitklausel – FB 225 VHB Bayern</a:t>
            </a:r>
            <a:r>
              <a:rPr lang="de-DE" sz="1600" dirty="0" smtClean="0"/>
              <a:t>)</a:t>
            </a:r>
          </a:p>
          <a:p>
            <a:pPr marL="342900" indent="-342900">
              <a:buFont typeface="Wingdings" panose="05000000000000000000" pitchFamily="2" charset="2"/>
              <a:buChar char="Ø"/>
            </a:pPr>
            <a:endParaRPr lang="de-DE" sz="1600" dirty="0" smtClean="0"/>
          </a:p>
          <a:p>
            <a:pPr marL="342900" indent="-342900">
              <a:buFont typeface="Wingdings" panose="05000000000000000000" pitchFamily="2" charset="2"/>
              <a:buChar char="Ø"/>
            </a:pPr>
            <a:endParaRPr lang="de-DE" sz="1600" dirty="0"/>
          </a:p>
          <a:p>
            <a:pPr marL="342900" indent="-342900">
              <a:buFont typeface="Wingdings" panose="05000000000000000000" pitchFamily="2" charset="2"/>
              <a:buChar char="Ø"/>
            </a:pPr>
            <a:r>
              <a:rPr lang="de-DE" sz="1600" dirty="0" smtClean="0"/>
              <a:t>Selbstbeteiligung </a:t>
            </a:r>
            <a:r>
              <a:rPr lang="de-DE" sz="1600" dirty="0"/>
              <a:t>beträgt </a:t>
            </a:r>
            <a:r>
              <a:rPr lang="de-DE" sz="1600" b="1" dirty="0">
                <a:solidFill>
                  <a:srgbClr val="00B050"/>
                </a:solidFill>
              </a:rPr>
              <a:t>10 %</a:t>
            </a:r>
            <a:r>
              <a:rPr lang="de-DE" sz="1600" b="1" dirty="0" smtClean="0">
                <a:solidFill>
                  <a:srgbClr val="00B050"/>
                </a:solidFill>
              </a:rPr>
              <a:t> </a:t>
            </a:r>
            <a:r>
              <a:rPr lang="de-DE" sz="1600" dirty="0"/>
              <a:t>der Mehr- oder Minderkosten.</a:t>
            </a:r>
          </a:p>
          <a:p>
            <a:pPr marL="342900" indent="-342900">
              <a:buFont typeface="Wingdings" panose="05000000000000000000" pitchFamily="2" charset="2"/>
              <a:buChar char="Ø"/>
            </a:pPr>
            <a:r>
              <a:rPr lang="de-DE" sz="1600" dirty="0" smtClean="0"/>
              <a:t>abgezogen </a:t>
            </a:r>
            <a:r>
              <a:rPr lang="de-DE" sz="1600" dirty="0"/>
              <a:t>von den unbereinigten Mehr- oder Minderkosten wird immer der höhere Betrag, d.h. ist </a:t>
            </a:r>
            <a:r>
              <a:rPr lang="de-DE" sz="1600" dirty="0" smtClean="0"/>
              <a:t>2 prozentiger Bagatellbetrag </a:t>
            </a:r>
            <a:r>
              <a:rPr lang="de-DE" sz="1600" dirty="0"/>
              <a:t>höher, kommt diese zur Anwendung. </a:t>
            </a:r>
          </a:p>
          <a:p>
            <a:pPr marL="342900" indent="-342900">
              <a:buFont typeface="Wingdings" panose="05000000000000000000" pitchFamily="2" charset="2"/>
              <a:buChar char="Ø"/>
            </a:pPr>
            <a:r>
              <a:rPr lang="de-DE" sz="1600" dirty="0" smtClean="0"/>
              <a:t>übersteigt </a:t>
            </a:r>
            <a:r>
              <a:rPr lang="de-DE" sz="1600" dirty="0"/>
              <a:t>hingegen der 10 prozentige Selbstbehalt den Bagatellbetrag, wird der Selbstbehalt abgezogen.</a:t>
            </a:r>
          </a:p>
          <a:p>
            <a:pPr marL="342900" indent="-342900">
              <a:buFont typeface="Wingdings" panose="05000000000000000000" pitchFamily="2" charset="2"/>
              <a:buChar char="Ø"/>
            </a:pPr>
            <a:endParaRPr lang="de-DE" sz="1600" dirty="0" smtClean="0"/>
          </a:p>
          <a:p>
            <a:pPr marL="342900" indent="-342900">
              <a:buFont typeface="Wingdings" panose="05000000000000000000" pitchFamily="2" charset="2"/>
              <a:buChar char="Ø"/>
            </a:pPr>
            <a:endParaRPr lang="de-DE" sz="1100" dirty="0" smtClean="0"/>
          </a:p>
          <a:p>
            <a:pPr>
              <a:spcBef>
                <a:spcPts val="0"/>
              </a:spcBef>
            </a:pPr>
            <a:endParaRPr lang="de-DE" sz="1600" dirty="0" smtClean="0"/>
          </a:p>
          <a:p>
            <a:pPr>
              <a:spcBef>
                <a:spcPts val="0"/>
              </a:spcBef>
            </a:pPr>
            <a:endParaRPr lang="de-DE" sz="1600" dirty="0"/>
          </a:p>
        </p:txBody>
      </p:sp>
      <p:sp>
        <p:nvSpPr>
          <p:cNvPr id="8" name="Textplatzhalter 5"/>
          <p:cNvSpPr txBox="1">
            <a:spLocks/>
          </p:cNvSpPr>
          <p:nvPr/>
        </p:nvSpPr>
        <p:spPr>
          <a:xfrm>
            <a:off x="244473" y="1606378"/>
            <a:ext cx="11519999" cy="4228814"/>
          </a:xfrm>
          <a:prstGeom prst="rect">
            <a:avLst/>
          </a:prstGeom>
        </p:spPr>
        <p:txBody>
          <a:bodyPr lIns="0">
            <a:normAutofit/>
          </a:bodyPr>
          <a:lstStyle>
            <a:lvl1pPr marL="0" marR="0" indent="0" algn="l" defTabSz="914400" rtl="0" eaLnBrk="1" fontAlgn="auto" latinLnBrk="0" hangingPunct="1">
              <a:lnSpc>
                <a:spcPct val="150000"/>
              </a:lnSpc>
              <a:spcBef>
                <a:spcPts val="1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de-DE" dirty="0" smtClean="0"/>
          </a:p>
          <a:p>
            <a:pPr marL="457200" indent="-457200">
              <a:buFont typeface="Arial" panose="020B0604020202020204" pitchFamily="34" charset="0"/>
              <a:buChar char="•"/>
            </a:pPr>
            <a:endParaRPr lang="de-DE" sz="800" dirty="0"/>
          </a:p>
        </p:txBody>
      </p:sp>
      <p:sp>
        <p:nvSpPr>
          <p:cNvPr id="5" name="Textfeld 4"/>
          <p:cNvSpPr txBox="1"/>
          <p:nvPr/>
        </p:nvSpPr>
        <p:spPr>
          <a:xfrm>
            <a:off x="157248" y="912281"/>
            <a:ext cx="10204174" cy="400110"/>
          </a:xfrm>
          <a:prstGeom prst="rect">
            <a:avLst/>
          </a:prstGeom>
          <a:noFill/>
        </p:spPr>
        <p:txBody>
          <a:bodyPr wrap="square" rtlCol="0">
            <a:spAutoFit/>
          </a:bodyPr>
          <a:lstStyle/>
          <a:p>
            <a:r>
              <a:rPr lang="de-DE" sz="2000" b="1" dirty="0">
                <a:solidFill>
                  <a:srgbClr val="00B0F0"/>
                </a:solidFill>
              </a:rPr>
              <a:t>Abrechnung der Stoffe </a:t>
            </a:r>
            <a:r>
              <a:rPr lang="de-DE" sz="2000" b="1" dirty="0" smtClean="0">
                <a:solidFill>
                  <a:srgbClr val="00B0F0"/>
                </a:solidFill>
              </a:rPr>
              <a:t>– </a:t>
            </a:r>
            <a:r>
              <a:rPr lang="de-DE" sz="2000" b="1" dirty="0" smtClean="0">
                <a:solidFill>
                  <a:srgbClr val="00B050"/>
                </a:solidFill>
              </a:rPr>
              <a:t>Selbstbehalt Auftragnehmer</a:t>
            </a:r>
            <a:endParaRPr lang="de-DE" sz="2000" b="1" dirty="0">
              <a:solidFill>
                <a:srgbClr val="00B050"/>
              </a:solidFill>
            </a:endParaRPr>
          </a:p>
        </p:txBody>
      </p:sp>
      <p:pic>
        <p:nvPicPr>
          <p:cNvPr id="11"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56323" y="1959684"/>
            <a:ext cx="7965709" cy="868355"/>
          </a:xfrm>
          <a:prstGeom prst="rect">
            <a:avLst/>
          </a:prstGeom>
          <a:ln>
            <a:solidFill>
              <a:schemeClr val="tx1"/>
            </a:solidFill>
          </a:ln>
        </p:spPr>
      </p:pic>
      <p:pic>
        <p:nvPicPr>
          <p:cNvPr id="13" name="Bildplatzhalter 4" descr="Wind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56323" y="3503001"/>
            <a:ext cx="8774689" cy="650449"/>
          </a:xfrm>
          <a:prstGeom prst="rect">
            <a:avLst/>
          </a:prstGeom>
          <a:ln>
            <a:solidFill>
              <a:schemeClr val="tx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3861086"/>
      </p:ext>
    </p:extLst>
  </p:cSld>
  <p:clrMapOvr>
    <a:masterClrMapping/>
  </p:clrMapOvr>
  <mc:AlternateContent xmlns:mc="http://schemas.openxmlformats.org/markup-compatibility/2006" xmlns:p14="http://schemas.microsoft.com/office/powerpoint/2010/main">
    <mc:Choice Requires="p14">
      <p:transition spd="slow" p14:dur="2000" advTm="62663"/>
    </mc:Choice>
    <mc:Fallback xmlns="">
      <p:transition spd="slow" advTm="6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22</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a:t>
            </a:r>
            <a:r>
              <a:rPr lang="de-DE" dirty="0" smtClean="0">
                <a:solidFill>
                  <a:srgbClr val="00B0F0"/>
                </a:solidFill>
              </a:rPr>
              <a:t>– FB 225</a:t>
            </a:r>
            <a:endParaRPr lang="de-DE" dirty="0">
              <a:solidFill>
                <a:srgbClr val="00B0F0"/>
              </a:solidFill>
            </a:endParaRPr>
          </a:p>
        </p:txBody>
      </p:sp>
      <p:sp>
        <p:nvSpPr>
          <p:cNvPr id="5" name="Textplatzhalter 4"/>
          <p:cNvSpPr>
            <a:spLocks noGrp="1"/>
          </p:cNvSpPr>
          <p:nvPr>
            <p:ph type="body" sz="quarter" idx="13"/>
          </p:nvPr>
        </p:nvSpPr>
        <p:spPr>
          <a:xfrm>
            <a:off x="243840" y="1954212"/>
            <a:ext cx="11520634" cy="4422733"/>
          </a:xfrm>
        </p:spPr>
        <p:txBody>
          <a:bodyPr>
            <a:noAutofit/>
          </a:bodyPr>
          <a:lstStyle/>
          <a:p>
            <a:pPr marL="0" indent="0">
              <a:lnSpc>
                <a:spcPct val="100000"/>
              </a:lnSpc>
              <a:spcBef>
                <a:spcPts val="0"/>
              </a:spcBef>
              <a:buNone/>
            </a:pPr>
            <a:r>
              <a:rPr lang="de-DE" sz="2000" b="1" dirty="0" smtClean="0"/>
              <a:t>Erheblichkeit des Stoffkostenanteils:</a:t>
            </a:r>
          </a:p>
          <a:p>
            <a:pPr marL="0" indent="0">
              <a:lnSpc>
                <a:spcPct val="100000"/>
              </a:lnSpc>
              <a:spcBef>
                <a:spcPts val="0"/>
              </a:spcBef>
              <a:buNone/>
            </a:pPr>
            <a:r>
              <a:rPr lang="de-DE" sz="1400" dirty="0" smtClean="0"/>
              <a:t>(Ziffer 2.1 Buchstabe c) Richtlinie zu 225 (Stoffpreisgleitklausel) VHB</a:t>
            </a:r>
          </a:p>
          <a:p>
            <a:pPr marL="0" indent="0">
              <a:buNone/>
            </a:pPr>
            <a:r>
              <a:rPr lang="de-DE" sz="2000" u="sng" dirty="0" smtClean="0"/>
              <a:t>Berechnungsbeispiel </a:t>
            </a:r>
            <a:r>
              <a:rPr lang="de-DE" sz="800" u="sng" dirty="0" smtClean="0"/>
              <a:t>aus Berechnungshilfe entwickelt von Jan </a:t>
            </a:r>
            <a:r>
              <a:rPr lang="de-DE" sz="800" u="sng" dirty="0" err="1" smtClean="0"/>
              <a:t>Storath</a:t>
            </a:r>
            <a:r>
              <a:rPr lang="de-DE" sz="800" u="sng" dirty="0" smtClean="0"/>
              <a:t> Staatliches Bauamt Bamberg:</a:t>
            </a:r>
          </a:p>
          <a:p>
            <a:pPr marL="0" indent="0">
              <a:lnSpc>
                <a:spcPct val="100000"/>
              </a:lnSpc>
              <a:spcBef>
                <a:spcPts val="600"/>
              </a:spcBef>
              <a:buNone/>
            </a:pPr>
            <a:r>
              <a:rPr lang="de-DE" sz="2000" dirty="0" smtClean="0"/>
              <a:t>OZ </a:t>
            </a:r>
            <a:r>
              <a:rPr lang="de-DE" sz="2000" dirty="0" smtClean="0">
                <a:solidFill>
                  <a:srgbClr val="FF0000"/>
                </a:solidFill>
              </a:rPr>
              <a:t>a </a:t>
            </a:r>
            <a:r>
              <a:rPr lang="de-DE" sz="2000" dirty="0" smtClean="0"/>
              <a:t>1.1.10: </a:t>
            </a:r>
            <a:r>
              <a:rPr lang="de-DE" sz="2000" b="1" dirty="0" smtClean="0"/>
              <a:t>Betonstahl </a:t>
            </a:r>
            <a:r>
              <a:rPr lang="de-DE" sz="2000" dirty="0" smtClean="0"/>
              <a:t>in Widerlager einbauen, 200 t, Stoffkosten </a:t>
            </a:r>
            <a:r>
              <a:rPr lang="de-DE" sz="1200" b="1" dirty="0" smtClean="0">
                <a:solidFill>
                  <a:srgbClr val="00B050"/>
                </a:solidFill>
              </a:rPr>
              <a:t>(Annahme Basiswert 1) </a:t>
            </a:r>
            <a:r>
              <a:rPr lang="de-DE" sz="2000" dirty="0" smtClean="0"/>
              <a:t>1.000 €/t	</a:t>
            </a:r>
            <a:endParaRPr lang="de-DE" sz="800" dirty="0"/>
          </a:p>
          <a:p>
            <a:pPr marL="0" indent="0">
              <a:lnSpc>
                <a:spcPct val="100000"/>
              </a:lnSpc>
              <a:spcBef>
                <a:spcPts val="600"/>
              </a:spcBef>
              <a:buNone/>
            </a:pPr>
            <a:r>
              <a:rPr lang="de-DE" sz="2000" dirty="0" smtClean="0"/>
              <a:t>OZ </a:t>
            </a:r>
            <a:r>
              <a:rPr lang="de-DE" sz="2000" dirty="0" smtClean="0">
                <a:solidFill>
                  <a:srgbClr val="FF0000"/>
                </a:solidFill>
              </a:rPr>
              <a:t>b </a:t>
            </a:r>
            <a:r>
              <a:rPr lang="de-DE" sz="2000" dirty="0" smtClean="0"/>
              <a:t>1.1.20: </a:t>
            </a:r>
            <a:r>
              <a:rPr lang="de-DE" sz="2000" b="1" dirty="0" smtClean="0"/>
              <a:t>Betonstahl </a:t>
            </a:r>
            <a:r>
              <a:rPr lang="de-DE" sz="2000" dirty="0" smtClean="0"/>
              <a:t>in Überbau einbauen, 1.000 t,  Stoffkosten </a:t>
            </a:r>
            <a:r>
              <a:rPr lang="de-DE" sz="1200" b="1" dirty="0">
                <a:solidFill>
                  <a:srgbClr val="00B050"/>
                </a:solidFill>
              </a:rPr>
              <a:t>(Annahme Basiswert 1) </a:t>
            </a:r>
            <a:r>
              <a:rPr lang="de-DE" sz="2000" dirty="0" smtClean="0"/>
              <a:t>1.000 €/</a:t>
            </a:r>
            <a:r>
              <a:rPr lang="de-DE" sz="2000" dirty="0"/>
              <a:t>t</a:t>
            </a:r>
            <a:r>
              <a:rPr lang="de-DE" sz="2000" dirty="0" smtClean="0"/>
              <a:t>		</a:t>
            </a:r>
          </a:p>
          <a:p>
            <a:pPr marL="0" indent="0">
              <a:buNone/>
            </a:pPr>
            <a:r>
              <a:rPr lang="de-DE" sz="2000" dirty="0" smtClean="0"/>
              <a:t>Geschätzte Auftragssumme 2.845.963,00 €</a:t>
            </a:r>
          </a:p>
          <a:p>
            <a:pPr marL="0" indent="0">
              <a:lnSpc>
                <a:spcPct val="100000"/>
              </a:lnSpc>
              <a:spcBef>
                <a:spcPts val="600"/>
              </a:spcBef>
              <a:buNone/>
            </a:pPr>
            <a:r>
              <a:rPr lang="de-DE" sz="2000" u="sng" dirty="0" smtClean="0"/>
              <a:t>Stoffkostenanteil:</a:t>
            </a:r>
          </a:p>
          <a:p>
            <a:pPr marL="0" indent="0">
              <a:lnSpc>
                <a:spcPct val="100000"/>
              </a:lnSpc>
              <a:spcBef>
                <a:spcPts val="600"/>
              </a:spcBef>
              <a:buNone/>
            </a:pPr>
            <a:r>
              <a:rPr lang="de-DE" sz="2000" dirty="0" smtClean="0"/>
              <a:t>	Betonstahl  1.200.000,00 €, das sind ca. 42 %</a:t>
            </a:r>
          </a:p>
          <a:p>
            <a:pPr marL="0" indent="0">
              <a:lnSpc>
                <a:spcPct val="100000"/>
              </a:lnSpc>
              <a:spcBef>
                <a:spcPts val="600"/>
              </a:spcBef>
              <a:buNone/>
            </a:pPr>
            <a:endParaRPr lang="de-DE" sz="800" dirty="0" smtClean="0"/>
          </a:p>
          <a:p>
            <a:pPr marL="0" indent="0">
              <a:lnSpc>
                <a:spcPct val="100000"/>
              </a:lnSpc>
              <a:spcBef>
                <a:spcPts val="600"/>
              </a:spcBef>
              <a:buNone/>
            </a:pPr>
            <a:r>
              <a:rPr lang="de-DE" sz="2000" dirty="0" smtClean="0"/>
              <a:t>	</a:t>
            </a:r>
            <a:r>
              <a:rPr lang="de-DE" sz="2000" b="1" dirty="0" smtClean="0"/>
              <a:t>Ergebnis: </a:t>
            </a:r>
            <a:r>
              <a:rPr lang="de-DE" sz="2000" dirty="0" smtClean="0"/>
              <a:t>die Verwendung einer Stoffpreisgleitklausel ist zulässig </a:t>
            </a:r>
            <a:r>
              <a:rPr lang="de-DE" sz="2000" b="1" dirty="0" smtClean="0"/>
              <a:t>≥ 1%</a:t>
            </a:r>
          </a:p>
        </p:txBody>
      </p:sp>
      <p:sp>
        <p:nvSpPr>
          <p:cNvPr id="6" name="Textplatzhalter 5"/>
          <p:cNvSpPr>
            <a:spLocks noGrp="1"/>
          </p:cNvSpPr>
          <p:nvPr>
            <p:ph type="body" sz="quarter" idx="14"/>
          </p:nvPr>
        </p:nvSpPr>
        <p:spPr/>
        <p:txBody>
          <a:bodyPr/>
          <a:lstStyle/>
          <a:p>
            <a:pPr>
              <a:spcBef>
                <a:spcPts val="0"/>
              </a:spcBef>
            </a:pPr>
            <a:r>
              <a:rPr lang="de-DE" b="1" dirty="0" smtClean="0">
                <a:solidFill>
                  <a:srgbClr val="00B050"/>
                </a:solidFill>
              </a:rPr>
              <a:t>Berechnungen Mehr- und Minderkosten mit </a:t>
            </a:r>
          </a:p>
          <a:p>
            <a:pPr>
              <a:spcBef>
                <a:spcPts val="0"/>
              </a:spcBef>
            </a:pPr>
            <a:r>
              <a:rPr lang="de-DE" b="1" dirty="0">
                <a:solidFill>
                  <a:srgbClr val="00B050"/>
                </a:solidFill>
              </a:rPr>
              <a:t>v</a:t>
            </a:r>
            <a:r>
              <a:rPr lang="de-DE" b="1" dirty="0" smtClean="0">
                <a:solidFill>
                  <a:srgbClr val="00B050"/>
                </a:solidFill>
              </a:rPr>
              <a:t>ereinbarter Stoffpreisgleitklausel</a:t>
            </a:r>
            <a:endParaRPr lang="de-DE" b="1" dirty="0">
              <a:solidFill>
                <a:srgbClr val="00B050"/>
              </a:solidFill>
            </a:endParaRPr>
          </a:p>
        </p:txBody>
      </p:sp>
      <p:sp>
        <p:nvSpPr>
          <p:cNvPr id="7" name="Rechteckige Legende 6"/>
          <p:cNvSpPr/>
          <p:nvPr/>
        </p:nvSpPr>
        <p:spPr>
          <a:xfrm>
            <a:off x="6914514" y="4358111"/>
            <a:ext cx="1272662" cy="456783"/>
          </a:xfrm>
          <a:prstGeom prst="wedgeRectCallout">
            <a:avLst>
              <a:gd name="adj1" fmla="val -85163"/>
              <a:gd name="adj2" fmla="val 15849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rPr>
              <a:t>Wieviel % von 2.845.963,00 €?</a:t>
            </a:r>
            <a:endParaRPr lang="de-DE" sz="1000" dirty="0">
              <a:solidFill>
                <a:schemeClr val="tx1"/>
              </a:solidFill>
            </a:endParaRPr>
          </a:p>
        </p:txBody>
      </p:sp>
      <p:pic>
        <p:nvPicPr>
          <p:cNvPr id="8" name="Grafik 7"/>
          <p:cNvPicPr>
            <a:picLocks noChangeAspect="1"/>
          </p:cNvPicPr>
          <p:nvPr/>
        </p:nvPicPr>
        <p:blipFill>
          <a:blip r:embed="rId4"/>
          <a:stretch>
            <a:fillRect/>
          </a:stretch>
        </p:blipFill>
        <p:spPr>
          <a:xfrm>
            <a:off x="7230574" y="1405410"/>
            <a:ext cx="4533900" cy="1390650"/>
          </a:xfrm>
          <a:prstGeom prst="rect">
            <a:avLst/>
          </a:prstGeom>
          <a:ln>
            <a:solidFill>
              <a:schemeClr val="tx1"/>
            </a:solidFill>
          </a:ln>
        </p:spPr>
      </p:pic>
      <p:sp>
        <p:nvSpPr>
          <p:cNvPr id="9" name="Textfeld 8"/>
          <p:cNvSpPr txBox="1"/>
          <p:nvPr/>
        </p:nvSpPr>
        <p:spPr>
          <a:xfrm>
            <a:off x="8041061" y="2045613"/>
            <a:ext cx="292231" cy="369332"/>
          </a:xfrm>
          <a:prstGeom prst="rect">
            <a:avLst/>
          </a:prstGeom>
          <a:solidFill>
            <a:schemeClr val="accent2">
              <a:lumMod val="20000"/>
              <a:lumOff val="80000"/>
            </a:schemeClr>
          </a:solidFill>
        </p:spPr>
        <p:txBody>
          <a:bodyPr wrap="square" rtlCol="0">
            <a:spAutoFit/>
          </a:bodyPr>
          <a:lstStyle/>
          <a:p>
            <a:r>
              <a:rPr lang="de-DE" dirty="0" smtClean="0">
                <a:solidFill>
                  <a:srgbClr val="FF0000"/>
                </a:solidFill>
              </a:rPr>
              <a:t>a</a:t>
            </a:r>
            <a:endParaRPr lang="de-DE" dirty="0">
              <a:solidFill>
                <a:srgbClr val="FF0000"/>
              </a:solidFill>
            </a:endParaRPr>
          </a:p>
        </p:txBody>
      </p:sp>
      <p:sp>
        <p:nvSpPr>
          <p:cNvPr id="10" name="Textfeld 9"/>
          <p:cNvSpPr txBox="1"/>
          <p:nvPr/>
        </p:nvSpPr>
        <p:spPr>
          <a:xfrm>
            <a:off x="10531309" y="2045613"/>
            <a:ext cx="292231" cy="369332"/>
          </a:xfrm>
          <a:prstGeom prst="rect">
            <a:avLst/>
          </a:prstGeom>
          <a:solidFill>
            <a:schemeClr val="accent2">
              <a:lumMod val="20000"/>
              <a:lumOff val="80000"/>
            </a:schemeClr>
          </a:solidFill>
        </p:spPr>
        <p:txBody>
          <a:bodyPr wrap="square" rtlCol="0">
            <a:spAutoFit/>
          </a:bodyPr>
          <a:lstStyle/>
          <a:p>
            <a:r>
              <a:rPr lang="de-DE" dirty="0" smtClean="0">
                <a:solidFill>
                  <a:srgbClr val="FF0000"/>
                </a:solidFill>
              </a:rPr>
              <a:t>a</a:t>
            </a:r>
            <a:endParaRPr lang="de-DE" dirty="0">
              <a:solidFill>
                <a:srgbClr val="FF0000"/>
              </a:solidFill>
            </a:endParaRPr>
          </a:p>
        </p:txBody>
      </p:sp>
      <p:sp>
        <p:nvSpPr>
          <p:cNvPr id="11" name="Textfeld 10"/>
          <p:cNvSpPr txBox="1"/>
          <p:nvPr/>
        </p:nvSpPr>
        <p:spPr>
          <a:xfrm>
            <a:off x="9205293" y="1873825"/>
            <a:ext cx="292231" cy="369332"/>
          </a:xfrm>
          <a:prstGeom prst="rect">
            <a:avLst/>
          </a:prstGeom>
          <a:solidFill>
            <a:schemeClr val="accent2">
              <a:lumMod val="20000"/>
              <a:lumOff val="80000"/>
            </a:schemeClr>
          </a:solidFill>
        </p:spPr>
        <p:txBody>
          <a:bodyPr wrap="square" rtlCol="0">
            <a:spAutoFit/>
          </a:bodyPr>
          <a:lstStyle/>
          <a:p>
            <a:r>
              <a:rPr lang="de-DE" dirty="0">
                <a:solidFill>
                  <a:srgbClr val="FF0000"/>
                </a:solidFill>
              </a:rPr>
              <a:t>b</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1056205"/>
      </p:ext>
    </p:extLst>
  </p:cSld>
  <p:clrMapOvr>
    <a:masterClrMapping/>
  </p:clrMapOvr>
  <mc:AlternateContent xmlns:mc="http://schemas.openxmlformats.org/markup-compatibility/2006" xmlns:p14="http://schemas.microsoft.com/office/powerpoint/2010/main">
    <mc:Choice Requires="p14">
      <p:transition spd="slow" p14:dur="2000" advTm="86677"/>
    </mc:Choice>
    <mc:Fallback xmlns="">
      <p:transition spd="slow" advTm="8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23</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 FB 225</a:t>
            </a:r>
            <a:endParaRPr lang="de-DE" dirty="0"/>
          </a:p>
        </p:txBody>
      </p:sp>
      <p:pic>
        <p:nvPicPr>
          <p:cNvPr id="10"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287" y="1280019"/>
            <a:ext cx="7071657" cy="5161496"/>
          </a:xfrm>
          <a:prstGeom prst="rect">
            <a:avLst/>
          </a:prstGeom>
        </p:spPr>
      </p:pic>
      <p:sp>
        <p:nvSpPr>
          <p:cNvPr id="5" name="Textfeld 4"/>
          <p:cNvSpPr txBox="1"/>
          <p:nvPr/>
        </p:nvSpPr>
        <p:spPr>
          <a:xfrm>
            <a:off x="4579852" y="4689328"/>
            <a:ext cx="1234912" cy="461665"/>
          </a:xfrm>
          <a:prstGeom prst="rect">
            <a:avLst/>
          </a:prstGeom>
          <a:noFill/>
        </p:spPr>
        <p:txBody>
          <a:bodyPr wrap="square" rtlCol="0">
            <a:spAutoFit/>
          </a:bodyPr>
          <a:lstStyle/>
          <a:p>
            <a:pPr algn="ctr"/>
            <a:r>
              <a:rPr lang="de-DE" sz="1200" dirty="0" smtClean="0">
                <a:solidFill>
                  <a:srgbClr val="00B050"/>
                </a:solidFill>
              </a:rPr>
              <a:t>1.000 €</a:t>
            </a:r>
          </a:p>
          <a:p>
            <a:pPr algn="ctr"/>
            <a:r>
              <a:rPr lang="de-DE" sz="1200" dirty="0" smtClean="0">
                <a:solidFill>
                  <a:srgbClr val="00B050"/>
                </a:solidFill>
              </a:rPr>
              <a:t>1.000 €</a:t>
            </a:r>
            <a:endParaRPr lang="de-DE" sz="1200" dirty="0">
              <a:solidFill>
                <a:srgbClr val="00B050"/>
              </a:solidFill>
            </a:endParaRPr>
          </a:p>
        </p:txBody>
      </p:sp>
      <p:sp>
        <p:nvSpPr>
          <p:cNvPr id="11" name="Textfeld 10"/>
          <p:cNvSpPr txBox="1"/>
          <p:nvPr/>
        </p:nvSpPr>
        <p:spPr>
          <a:xfrm>
            <a:off x="2275087" y="4713190"/>
            <a:ext cx="1101365" cy="461665"/>
          </a:xfrm>
          <a:prstGeom prst="rect">
            <a:avLst/>
          </a:prstGeom>
          <a:noFill/>
        </p:spPr>
        <p:txBody>
          <a:bodyPr wrap="square" rtlCol="0">
            <a:spAutoFit/>
          </a:bodyPr>
          <a:lstStyle/>
          <a:p>
            <a:pPr algn="ctr"/>
            <a:r>
              <a:rPr lang="de-DE" sz="1200" dirty="0" smtClean="0">
                <a:solidFill>
                  <a:srgbClr val="00B050"/>
                </a:solidFill>
              </a:rPr>
              <a:t>OZ 1.1.10</a:t>
            </a:r>
          </a:p>
          <a:p>
            <a:pPr algn="ctr"/>
            <a:r>
              <a:rPr lang="de-DE" sz="1200" dirty="0" smtClean="0">
                <a:solidFill>
                  <a:srgbClr val="00B050"/>
                </a:solidFill>
              </a:rPr>
              <a:t>OZ 1.1.20</a:t>
            </a:r>
            <a:endParaRPr lang="de-DE" sz="1200" dirty="0">
              <a:solidFill>
                <a:srgbClr val="00B050"/>
              </a:solidFill>
            </a:endParaRPr>
          </a:p>
        </p:txBody>
      </p:sp>
      <p:sp>
        <p:nvSpPr>
          <p:cNvPr id="12" name="Textfeld 11"/>
          <p:cNvSpPr txBox="1"/>
          <p:nvPr/>
        </p:nvSpPr>
        <p:spPr>
          <a:xfrm>
            <a:off x="3360696" y="4704493"/>
            <a:ext cx="1234912" cy="461665"/>
          </a:xfrm>
          <a:prstGeom prst="rect">
            <a:avLst/>
          </a:prstGeom>
          <a:noFill/>
        </p:spPr>
        <p:txBody>
          <a:bodyPr wrap="square" rtlCol="0">
            <a:spAutoFit/>
          </a:bodyPr>
          <a:lstStyle/>
          <a:p>
            <a:pPr algn="ctr"/>
            <a:r>
              <a:rPr lang="de-DE" sz="1200" dirty="0" smtClean="0">
                <a:solidFill>
                  <a:srgbClr val="00B050"/>
                </a:solidFill>
              </a:rPr>
              <a:t>24 1062 100</a:t>
            </a:r>
          </a:p>
          <a:p>
            <a:pPr algn="ctr"/>
            <a:r>
              <a:rPr lang="de-DE" sz="1200" dirty="0">
                <a:solidFill>
                  <a:srgbClr val="00B050"/>
                </a:solidFill>
              </a:rPr>
              <a:t>24 1062 100</a:t>
            </a:r>
          </a:p>
        </p:txBody>
      </p:sp>
      <p:sp>
        <p:nvSpPr>
          <p:cNvPr id="13" name="Textfeld 12"/>
          <p:cNvSpPr txBox="1"/>
          <p:nvPr/>
        </p:nvSpPr>
        <p:spPr>
          <a:xfrm>
            <a:off x="725864" y="4713190"/>
            <a:ext cx="1698396" cy="461665"/>
          </a:xfrm>
          <a:prstGeom prst="rect">
            <a:avLst/>
          </a:prstGeom>
          <a:noFill/>
        </p:spPr>
        <p:txBody>
          <a:bodyPr wrap="square" rtlCol="0">
            <a:spAutoFit/>
          </a:bodyPr>
          <a:lstStyle/>
          <a:p>
            <a:pPr algn="ctr"/>
            <a:r>
              <a:rPr lang="de-DE" sz="1200" dirty="0" smtClean="0">
                <a:solidFill>
                  <a:srgbClr val="00B050"/>
                </a:solidFill>
              </a:rPr>
              <a:t>Betonstahl </a:t>
            </a:r>
          </a:p>
          <a:p>
            <a:pPr algn="ctr"/>
            <a:r>
              <a:rPr lang="de-DE" sz="1200" dirty="0" smtClean="0">
                <a:solidFill>
                  <a:srgbClr val="00B050"/>
                </a:solidFill>
              </a:rPr>
              <a:t>Betonstahl</a:t>
            </a:r>
            <a:endParaRPr lang="de-DE" sz="1200" dirty="0">
              <a:solidFill>
                <a:srgbClr val="00B050"/>
              </a:solidFill>
            </a:endParaRPr>
          </a:p>
        </p:txBody>
      </p:sp>
      <p:sp>
        <p:nvSpPr>
          <p:cNvPr id="14" name="Textfeld 13"/>
          <p:cNvSpPr txBox="1"/>
          <p:nvPr/>
        </p:nvSpPr>
        <p:spPr>
          <a:xfrm>
            <a:off x="5685913" y="4689327"/>
            <a:ext cx="1234912" cy="461665"/>
          </a:xfrm>
          <a:prstGeom prst="rect">
            <a:avLst/>
          </a:prstGeom>
          <a:noFill/>
        </p:spPr>
        <p:txBody>
          <a:bodyPr wrap="square" rtlCol="0">
            <a:spAutoFit/>
          </a:bodyPr>
          <a:lstStyle/>
          <a:p>
            <a:pPr algn="ctr"/>
            <a:r>
              <a:rPr lang="de-DE" sz="1200" dirty="0" smtClean="0">
                <a:solidFill>
                  <a:srgbClr val="00B050"/>
                </a:solidFill>
              </a:rPr>
              <a:t>Einbau/t</a:t>
            </a:r>
          </a:p>
          <a:p>
            <a:pPr algn="ctr"/>
            <a:r>
              <a:rPr lang="de-DE" sz="1200" dirty="0" smtClean="0">
                <a:solidFill>
                  <a:srgbClr val="00B050"/>
                </a:solidFill>
              </a:rPr>
              <a:t>Einbau/t</a:t>
            </a:r>
            <a:endParaRPr lang="de-DE" sz="1200" dirty="0">
              <a:solidFill>
                <a:srgbClr val="00B050"/>
              </a:solidFill>
            </a:endParaRPr>
          </a:p>
        </p:txBody>
      </p:sp>
      <p:sp>
        <p:nvSpPr>
          <p:cNvPr id="16" name="Textfeld 15"/>
          <p:cNvSpPr txBox="1"/>
          <p:nvPr/>
        </p:nvSpPr>
        <p:spPr>
          <a:xfrm>
            <a:off x="4556288" y="3891799"/>
            <a:ext cx="1234912" cy="276999"/>
          </a:xfrm>
          <a:prstGeom prst="rect">
            <a:avLst/>
          </a:prstGeom>
          <a:noFill/>
        </p:spPr>
        <p:txBody>
          <a:bodyPr wrap="square" rtlCol="0">
            <a:spAutoFit/>
          </a:bodyPr>
          <a:lstStyle/>
          <a:p>
            <a:pPr algn="ctr"/>
            <a:r>
              <a:rPr lang="de-DE" sz="1200" dirty="0" smtClean="0">
                <a:solidFill>
                  <a:srgbClr val="00B050"/>
                </a:solidFill>
              </a:rPr>
              <a:t>06/2021</a:t>
            </a:r>
            <a:endParaRPr lang="de-DE" sz="1200" dirty="0">
              <a:solidFill>
                <a:srgbClr val="00B050"/>
              </a:solidFill>
            </a:endParaRPr>
          </a:p>
        </p:txBody>
      </p:sp>
      <p:sp>
        <p:nvSpPr>
          <p:cNvPr id="17" name="Rechteckige Legende 16"/>
          <p:cNvSpPr/>
          <p:nvPr/>
        </p:nvSpPr>
        <p:spPr>
          <a:xfrm>
            <a:off x="6089315" y="2889731"/>
            <a:ext cx="1272662" cy="456783"/>
          </a:xfrm>
          <a:prstGeom prst="wedgeRectCallout">
            <a:avLst>
              <a:gd name="adj1" fmla="val -85163"/>
              <a:gd name="adj2" fmla="val 15849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b="1" dirty="0" smtClean="0">
                <a:solidFill>
                  <a:schemeClr val="tx1"/>
                </a:solidFill>
              </a:rPr>
              <a:t>Zeitpunkt:</a:t>
            </a:r>
          </a:p>
          <a:p>
            <a:pPr algn="ctr"/>
            <a:r>
              <a:rPr lang="de-DE" sz="1000" dirty="0" smtClean="0">
                <a:solidFill>
                  <a:schemeClr val="tx1"/>
                </a:solidFill>
              </a:rPr>
              <a:t>Versendung der Vergabeunterlagen</a:t>
            </a:r>
            <a:endParaRPr lang="de-DE" sz="1000" dirty="0">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297138"/>
      </p:ext>
    </p:extLst>
  </p:cSld>
  <p:clrMapOvr>
    <a:masterClrMapping/>
  </p:clrMapOvr>
  <mc:AlternateContent xmlns:mc="http://schemas.openxmlformats.org/markup-compatibility/2006" xmlns:p14="http://schemas.microsoft.com/office/powerpoint/2010/main">
    <mc:Choice Requires="p14">
      <p:transition spd="slow" p14:dur="2000" advTm="43376"/>
    </mc:Choice>
    <mc:Fallback xmlns="">
      <p:transition spd="slow" advTm="4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24</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2. </a:t>
            </a:r>
            <a:r>
              <a:rPr lang="de-DE" dirty="0">
                <a:solidFill>
                  <a:srgbClr val="00B0F0"/>
                </a:solidFill>
              </a:rPr>
              <a:t>Regelungen/Anwendungsvoraussetzungen VHB Bayern – FB 225</a:t>
            </a:r>
            <a:endParaRPr lang="de-DE" dirty="0"/>
          </a:p>
        </p:txBody>
      </p:sp>
      <p:sp>
        <p:nvSpPr>
          <p:cNvPr id="6" name="Textplatzhalter 5"/>
          <p:cNvSpPr>
            <a:spLocks noGrp="1"/>
          </p:cNvSpPr>
          <p:nvPr>
            <p:ph type="body" sz="quarter" idx="14"/>
          </p:nvPr>
        </p:nvSpPr>
        <p:spPr/>
        <p:txBody>
          <a:bodyPr/>
          <a:lstStyle/>
          <a:p>
            <a:r>
              <a:rPr lang="de-DE" b="1" dirty="0" smtClean="0">
                <a:solidFill>
                  <a:srgbClr val="00B0F0"/>
                </a:solidFill>
              </a:rPr>
              <a:t>Index GP Nummer bei </a:t>
            </a:r>
            <a:r>
              <a:rPr lang="de-DE" b="1" dirty="0" smtClean="0">
                <a:solidFill>
                  <a:srgbClr val="00B050"/>
                </a:solidFill>
              </a:rPr>
              <a:t>Versand Vergabeunterlagen Juni 2021 / </a:t>
            </a:r>
            <a:r>
              <a:rPr lang="de-DE" b="1" dirty="0" smtClean="0">
                <a:solidFill>
                  <a:srgbClr val="7030A0"/>
                </a:solidFill>
              </a:rPr>
              <a:t>Eröffnung Angebote Juli 2021</a:t>
            </a:r>
            <a:endParaRPr lang="de-DE" b="1" dirty="0">
              <a:solidFill>
                <a:srgbClr val="7030A0"/>
              </a:solidFill>
            </a:endParaRPr>
          </a:p>
        </p:txBody>
      </p:sp>
      <p:pic>
        <p:nvPicPr>
          <p:cNvPr id="17"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65126" y="4735408"/>
            <a:ext cx="10309013" cy="938402"/>
          </a:xfrm>
          <a:prstGeom prst="rect">
            <a:avLst/>
          </a:prstGeom>
        </p:spPr>
      </p:pic>
      <p:cxnSp>
        <p:nvCxnSpPr>
          <p:cNvPr id="8" name="Gerader Verbinder 7"/>
          <p:cNvCxnSpPr/>
          <p:nvPr/>
        </p:nvCxnSpPr>
        <p:spPr>
          <a:xfrm flipV="1">
            <a:off x="512673" y="5205987"/>
            <a:ext cx="9898144" cy="942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330488" y="4924093"/>
            <a:ext cx="597455" cy="2983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Bildplatzhalter 6" descr="Wind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65126" y="2481195"/>
            <a:ext cx="10226528" cy="2050598"/>
          </a:xfrm>
          <a:prstGeom prst="rect">
            <a:avLst/>
          </a:prstGeom>
        </p:spPr>
      </p:pic>
      <p:sp>
        <p:nvSpPr>
          <p:cNvPr id="22" name="Pfeil nach unten 21"/>
          <p:cNvSpPr/>
          <p:nvPr/>
        </p:nvSpPr>
        <p:spPr>
          <a:xfrm>
            <a:off x="7585011" y="2325366"/>
            <a:ext cx="364865" cy="125473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unten 23"/>
          <p:cNvSpPr/>
          <p:nvPr/>
        </p:nvSpPr>
        <p:spPr>
          <a:xfrm>
            <a:off x="7965650" y="2251760"/>
            <a:ext cx="364865" cy="125473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7849354" y="5000595"/>
            <a:ext cx="597455" cy="29835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150829" y="1655911"/>
            <a:ext cx="5482591" cy="400110"/>
          </a:xfrm>
          <a:prstGeom prst="rect">
            <a:avLst/>
          </a:prstGeom>
          <a:noFill/>
        </p:spPr>
        <p:txBody>
          <a:bodyPr wrap="none" rtlCol="0">
            <a:spAutoFit/>
          </a:bodyPr>
          <a:lstStyle/>
          <a:p>
            <a:r>
              <a:rPr lang="de-DE" sz="2000" b="1" dirty="0">
                <a:solidFill>
                  <a:srgbClr val="00B0F0"/>
                </a:solidFill>
              </a:rPr>
              <a:t>a</a:t>
            </a:r>
            <a:r>
              <a:rPr lang="de-DE" sz="2000" b="1" dirty="0" smtClean="0">
                <a:solidFill>
                  <a:srgbClr val="00B0F0"/>
                </a:solidFill>
              </a:rPr>
              <a:t>us </a:t>
            </a:r>
            <a:r>
              <a:rPr lang="de-DE" sz="2000" b="1" dirty="0" err="1" smtClean="0">
                <a:solidFill>
                  <a:srgbClr val="00B0F0"/>
                </a:solidFill>
              </a:rPr>
              <a:t>Destatis</a:t>
            </a:r>
            <a:r>
              <a:rPr lang="de-DE" sz="2000" b="1" dirty="0" smtClean="0">
                <a:solidFill>
                  <a:srgbClr val="00B0F0"/>
                </a:solidFill>
              </a:rPr>
              <a:t> Fachserie 17, Reihe 2 ablesen!</a:t>
            </a:r>
            <a:endParaRPr lang="de-DE" sz="2000" b="1" dirty="0">
              <a:solidFill>
                <a:srgbClr val="00B0F0"/>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3045689"/>
      </p:ext>
    </p:extLst>
  </p:cSld>
  <p:clrMapOvr>
    <a:masterClrMapping/>
  </p:clrMapOvr>
  <mc:AlternateContent xmlns:mc="http://schemas.openxmlformats.org/markup-compatibility/2006" xmlns:p14="http://schemas.microsoft.com/office/powerpoint/2010/main">
    <mc:Choice Requires="p14">
      <p:transition spd="slow" p14:dur="2000" advTm="50814"/>
    </mc:Choice>
    <mc:Fallback xmlns="">
      <p:transition spd="slow" advTm="50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3132-FD0B-4267-BE59-84D94BD7AF5E}" type="slidenum">
              <a:rPr kumimoji="0" lang="de-D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ußzeilenplatzhalter 2"/>
          <p:cNvSpPr>
            <a:spLocks noGrp="1"/>
          </p:cNvSpPr>
          <p:nvPr>
            <p:ph type="ftr" sz="quarter" idx="11"/>
          </p:nvPr>
        </p:nvSpPr>
        <p:spPr/>
        <p:txBody>
          <a:bodyPr/>
          <a:lstStyle/>
          <a:p>
            <a:pPr>
              <a:defRPr/>
            </a:pPr>
            <a:r>
              <a:rPr lang="de-DE" smtClean="0">
                <a:solidFill>
                  <a:schemeClr val="bg1">
                    <a:lumMod val="65000"/>
                  </a:schemeClr>
                </a:solidFill>
              </a:rPr>
              <a:t>Bayerisches Staatsministerium für Wohnen, Bau und Verkehr   Iris Heißmeyer -  Aktuelle Regelungen  zur Vereinbarung von Stoffpreisgleitklauseln   18.07.2022</a:t>
            </a:r>
            <a:endParaRPr kumimoji="0" lang="de-DE"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Titel 3"/>
          <p:cNvSpPr>
            <a:spLocks noGrp="1"/>
          </p:cNvSpPr>
          <p:nvPr>
            <p:ph type="title"/>
          </p:nvPr>
        </p:nvSpPr>
        <p:spPr>
          <a:xfrm>
            <a:off x="244474" y="467137"/>
            <a:ext cx="11520000" cy="629699"/>
          </a:xfrm>
        </p:spPr>
        <p:txBody>
          <a:bodyPr/>
          <a:lstStyle/>
          <a:p>
            <a:r>
              <a:rPr lang="de-DE" b="1" dirty="0">
                <a:solidFill>
                  <a:srgbClr val="00B0F0"/>
                </a:solidFill>
              </a:rPr>
              <a:t>2. </a:t>
            </a:r>
            <a:r>
              <a:rPr lang="de-DE" dirty="0">
                <a:solidFill>
                  <a:srgbClr val="00B0F0"/>
                </a:solidFill>
              </a:rPr>
              <a:t>Regelungen/Anwendungsvoraussetzungen VHB Bayern – FB 225</a:t>
            </a:r>
            <a:r>
              <a:rPr lang="de-DE" dirty="0">
                <a:solidFill>
                  <a:srgbClr val="0070C0"/>
                </a:solidFill>
              </a:rPr>
              <a:t/>
            </a:r>
            <a:br>
              <a:rPr lang="de-DE" dirty="0">
                <a:solidFill>
                  <a:srgbClr val="0070C0"/>
                </a:solidFill>
              </a:rPr>
            </a:br>
            <a:endParaRPr lang="de-DE" u="sng" dirty="0">
              <a:solidFill>
                <a:schemeClr val="tx1"/>
              </a:solidFill>
            </a:endParaRPr>
          </a:p>
        </p:txBody>
      </p:sp>
      <p:sp>
        <p:nvSpPr>
          <p:cNvPr id="6" name="Textplatzhalter 5"/>
          <p:cNvSpPr>
            <a:spLocks noGrp="1"/>
          </p:cNvSpPr>
          <p:nvPr>
            <p:ph type="body" sz="quarter" idx="13"/>
          </p:nvPr>
        </p:nvSpPr>
        <p:spPr>
          <a:xfrm>
            <a:off x="243840" y="1489044"/>
            <a:ext cx="11520632" cy="4986702"/>
          </a:xfrm>
          <a:ln>
            <a:solidFill>
              <a:srgbClr val="FF0000"/>
            </a:solidFill>
          </a:ln>
        </p:spPr>
        <p:txBody>
          <a:bodyPr>
            <a:normAutofit/>
          </a:bodyPr>
          <a:lstStyle/>
          <a:p>
            <a:pPr marL="342900" indent="-342900">
              <a:buFont typeface="Wingdings" panose="05000000000000000000" pitchFamily="2" charset="2"/>
              <a:buChar char="Ø"/>
            </a:pPr>
            <a:r>
              <a:rPr lang="de-DE" sz="2100" dirty="0" smtClean="0"/>
              <a:t>Ermittlung </a:t>
            </a:r>
            <a:r>
              <a:rPr lang="de-DE" sz="2100" b="1" dirty="0" smtClean="0"/>
              <a:t>Basiswert 2 </a:t>
            </a:r>
            <a:r>
              <a:rPr lang="de-DE" sz="2100" dirty="0" smtClean="0"/>
              <a:t>mit folgender Formel:</a:t>
            </a:r>
          </a:p>
          <a:p>
            <a:r>
              <a:rPr lang="de-DE" sz="2000" dirty="0" smtClean="0"/>
              <a:t>	</a:t>
            </a:r>
          </a:p>
          <a:p>
            <a:endParaRPr lang="de-DE" sz="2000" dirty="0"/>
          </a:p>
          <a:p>
            <a:r>
              <a:rPr lang="de-DE" sz="1600" b="1" dirty="0" smtClean="0"/>
              <a:t>Basiswert </a:t>
            </a:r>
            <a:r>
              <a:rPr lang="de-DE" sz="1600" b="1" dirty="0"/>
              <a:t>1 </a:t>
            </a:r>
            <a:r>
              <a:rPr lang="de-DE" sz="1600" dirty="0"/>
              <a:t>für Betonstahl in Stäben:  </a:t>
            </a:r>
            <a:r>
              <a:rPr lang="de-DE" sz="1600" dirty="0" smtClean="0"/>
              <a:t>		</a:t>
            </a:r>
            <a:r>
              <a:rPr lang="de-DE" sz="1800" dirty="0" smtClean="0"/>
              <a:t>1.000,00 </a:t>
            </a:r>
            <a:r>
              <a:rPr lang="de-DE" sz="1600" dirty="0" smtClean="0"/>
              <a:t>€  (vom Auftraggeber ermittelt!)</a:t>
            </a:r>
            <a:endParaRPr lang="de-DE" sz="1600" dirty="0"/>
          </a:p>
          <a:p>
            <a:r>
              <a:rPr lang="de-DE" sz="1600" b="1" dirty="0">
                <a:solidFill>
                  <a:srgbClr val="7030A0"/>
                </a:solidFill>
              </a:rPr>
              <a:t>Index Eröffnung </a:t>
            </a:r>
            <a:r>
              <a:rPr lang="de-DE" sz="1600" dirty="0"/>
              <a:t>der Angebote </a:t>
            </a:r>
            <a:r>
              <a:rPr lang="de-DE" sz="1600" dirty="0" smtClean="0"/>
              <a:t>Juli/2021:	 </a:t>
            </a:r>
            <a:r>
              <a:rPr lang="de-DE" sz="1800" dirty="0" smtClean="0">
                <a:solidFill>
                  <a:srgbClr val="7030A0"/>
                </a:solidFill>
              </a:rPr>
              <a:t>196,2</a:t>
            </a:r>
            <a:r>
              <a:rPr lang="de-DE" sz="1800" dirty="0" smtClean="0"/>
              <a:t> </a:t>
            </a:r>
            <a:r>
              <a:rPr lang="de-DE" sz="1600" dirty="0" smtClean="0"/>
              <a:t>(</a:t>
            </a:r>
            <a:r>
              <a:rPr lang="de-DE" sz="1600" dirty="0"/>
              <a:t>abgelesen in Fachserie 17, Reihe 2)</a:t>
            </a:r>
          </a:p>
          <a:p>
            <a:r>
              <a:rPr lang="de-DE" sz="1600" b="1" dirty="0">
                <a:solidFill>
                  <a:srgbClr val="00B050"/>
                </a:solidFill>
              </a:rPr>
              <a:t>Index Versand </a:t>
            </a:r>
            <a:r>
              <a:rPr lang="de-DE" sz="1600" dirty="0"/>
              <a:t>der Vergabeunterlagen </a:t>
            </a:r>
            <a:r>
              <a:rPr lang="de-DE" sz="1600" dirty="0" smtClean="0"/>
              <a:t>Juni/2021:	</a:t>
            </a:r>
            <a:r>
              <a:rPr lang="de-DE" sz="1600" dirty="0" smtClean="0">
                <a:solidFill>
                  <a:srgbClr val="00B050"/>
                </a:solidFill>
              </a:rPr>
              <a:t> </a:t>
            </a:r>
            <a:r>
              <a:rPr lang="de-DE" sz="1800" dirty="0" smtClean="0">
                <a:solidFill>
                  <a:srgbClr val="00B050"/>
                </a:solidFill>
              </a:rPr>
              <a:t>177,4</a:t>
            </a:r>
            <a:r>
              <a:rPr lang="de-DE" sz="1600" dirty="0" smtClean="0">
                <a:solidFill>
                  <a:srgbClr val="00B050"/>
                </a:solidFill>
              </a:rPr>
              <a:t> </a:t>
            </a:r>
            <a:r>
              <a:rPr lang="de-DE" sz="1600" dirty="0" smtClean="0"/>
              <a:t>(abgelesen in Fachserie 17, Reihe 2</a:t>
            </a:r>
            <a:r>
              <a:rPr lang="de-DE" sz="1600" dirty="0"/>
              <a:t>)</a:t>
            </a:r>
          </a:p>
          <a:p>
            <a:r>
              <a:rPr lang="de-DE" sz="1600" b="1" dirty="0">
                <a:solidFill>
                  <a:srgbClr val="00B0F0"/>
                </a:solidFill>
              </a:rPr>
              <a:t>Basiswert 2: </a:t>
            </a:r>
            <a:r>
              <a:rPr lang="de-DE" sz="1600" dirty="0" smtClean="0"/>
              <a:t>1.000 </a:t>
            </a:r>
            <a:r>
              <a:rPr lang="de-DE" sz="1600" dirty="0"/>
              <a:t>€ x </a:t>
            </a:r>
            <a:r>
              <a:rPr lang="de-DE" sz="1600" dirty="0" smtClean="0"/>
              <a:t>(196,2 : 177,4) = 	</a:t>
            </a:r>
            <a:r>
              <a:rPr lang="de-DE" sz="1600" dirty="0"/>
              <a:t> </a:t>
            </a:r>
            <a:r>
              <a:rPr lang="de-DE" sz="1800" dirty="0" smtClean="0">
                <a:solidFill>
                  <a:srgbClr val="00B0F0"/>
                </a:solidFill>
              </a:rPr>
              <a:t>1.105,98 </a:t>
            </a:r>
            <a:r>
              <a:rPr lang="de-DE" sz="1600" dirty="0" smtClean="0">
                <a:solidFill>
                  <a:srgbClr val="00B0F0"/>
                </a:solidFill>
              </a:rPr>
              <a:t> </a:t>
            </a:r>
            <a:r>
              <a:rPr lang="de-DE" sz="1600" dirty="0">
                <a:solidFill>
                  <a:srgbClr val="00B0F0"/>
                </a:solidFill>
              </a:rPr>
              <a:t>€</a:t>
            </a:r>
          </a:p>
          <a:p>
            <a:endParaRPr lang="de-DE" sz="2000" dirty="0" smtClean="0"/>
          </a:p>
          <a:p>
            <a:endParaRPr lang="de-DE" sz="2000" dirty="0" smtClean="0"/>
          </a:p>
        </p:txBody>
      </p:sp>
      <p:sp>
        <p:nvSpPr>
          <p:cNvPr id="8" name="Textplatzhalter 5"/>
          <p:cNvSpPr txBox="1">
            <a:spLocks/>
          </p:cNvSpPr>
          <p:nvPr/>
        </p:nvSpPr>
        <p:spPr>
          <a:xfrm>
            <a:off x="244473" y="1606378"/>
            <a:ext cx="11519999" cy="4228814"/>
          </a:xfrm>
          <a:prstGeom prst="rect">
            <a:avLst/>
          </a:prstGeom>
        </p:spPr>
        <p:txBody>
          <a:bodyPr lIns="0">
            <a:normAutofit/>
          </a:bodyPr>
          <a:lstStyle>
            <a:lvl1pPr marL="0" marR="0" indent="0" algn="l" defTabSz="914400" rtl="0" eaLnBrk="1" fontAlgn="auto" latinLnBrk="0" hangingPunct="1">
              <a:lnSpc>
                <a:spcPct val="150000"/>
              </a:lnSpc>
              <a:spcBef>
                <a:spcPts val="1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de-DE" dirty="0"/>
          </a:p>
        </p:txBody>
      </p:sp>
      <p:sp>
        <p:nvSpPr>
          <p:cNvPr id="5" name="Textfeld 4"/>
          <p:cNvSpPr txBox="1"/>
          <p:nvPr/>
        </p:nvSpPr>
        <p:spPr>
          <a:xfrm>
            <a:off x="243840" y="965824"/>
            <a:ext cx="10204174" cy="400110"/>
          </a:xfrm>
          <a:prstGeom prst="rect">
            <a:avLst/>
          </a:prstGeom>
          <a:noFill/>
        </p:spPr>
        <p:txBody>
          <a:bodyPr wrap="square" rtlCol="0">
            <a:spAutoFit/>
          </a:bodyPr>
          <a:lstStyle/>
          <a:p>
            <a:r>
              <a:rPr lang="de-DE" sz="2000" b="1" dirty="0" smtClean="0">
                <a:solidFill>
                  <a:srgbClr val="00B050"/>
                </a:solidFill>
              </a:rPr>
              <a:t>Abrechnung </a:t>
            </a:r>
            <a:r>
              <a:rPr lang="de-DE" sz="2000" b="1" dirty="0" smtClean="0">
                <a:solidFill>
                  <a:srgbClr val="00B0F0"/>
                </a:solidFill>
              </a:rPr>
              <a:t>- Fortschreibung Basiswert </a:t>
            </a:r>
            <a:r>
              <a:rPr lang="de-DE" sz="2000" b="1" dirty="0">
                <a:solidFill>
                  <a:srgbClr val="00B0F0"/>
                </a:solidFill>
              </a:rPr>
              <a:t>1</a:t>
            </a:r>
            <a:r>
              <a:rPr lang="de-DE" sz="2000" b="1" dirty="0" smtClean="0">
                <a:solidFill>
                  <a:srgbClr val="00B0F0"/>
                </a:solidFill>
              </a:rPr>
              <a:t> auf Basiswert 3 </a:t>
            </a:r>
            <a:r>
              <a:rPr lang="de-DE" sz="2000" dirty="0" smtClean="0">
                <a:solidFill>
                  <a:srgbClr val="00B0F0"/>
                </a:solidFill>
              </a:rPr>
              <a:t>– </a:t>
            </a:r>
            <a:r>
              <a:rPr lang="de-DE" sz="2000" dirty="0" smtClean="0"/>
              <a:t>Betonstahl in Stäben  </a:t>
            </a:r>
            <a:endParaRPr lang="de-DE" sz="2000" dirty="0"/>
          </a:p>
        </p:txBody>
      </p:sp>
      <p:pic>
        <p:nvPicPr>
          <p:cNvPr id="10" name="Bildplatzhalter 6" descr="VHB Bayern - Ausgabe Oktober 2019 (PDF-Datei, 27 MB ) - Stand: 30.12.2021 und 1 weitere Seite - Profil 1 – Microsoft​ Ed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94126" y="2125061"/>
            <a:ext cx="6172200" cy="738392"/>
          </a:xfrm>
          <a:prstGeom prst="rect">
            <a:avLst/>
          </a:prstGeom>
        </p:spPr>
      </p:pic>
      <p:sp>
        <p:nvSpPr>
          <p:cNvPr id="7" name="Ellipse 6"/>
          <p:cNvSpPr/>
          <p:nvPr/>
        </p:nvSpPr>
        <p:spPr>
          <a:xfrm>
            <a:off x="5115744" y="2372391"/>
            <a:ext cx="1550582" cy="521840"/>
          </a:xfrm>
          <a:prstGeom prst="ellipse">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platzhalter 6" descr="Wind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93789" y="5291345"/>
            <a:ext cx="5984593" cy="1122846"/>
          </a:xfrm>
          <a:prstGeom prst="rect">
            <a:avLst/>
          </a:prstGeom>
          <a:ln>
            <a:solidFill>
              <a:srgbClr val="FF0000"/>
            </a:solidFill>
          </a:ln>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9665586"/>
      </p:ext>
    </p:extLst>
  </p:cSld>
  <p:clrMapOvr>
    <a:masterClrMapping/>
  </p:clrMapOvr>
  <mc:AlternateContent xmlns:mc="http://schemas.openxmlformats.org/markup-compatibility/2006" xmlns:p14="http://schemas.microsoft.com/office/powerpoint/2010/main">
    <mc:Choice Requires="p14">
      <p:transition spd="slow" p14:dur="2000" advTm="46261"/>
    </mc:Choice>
    <mc:Fallback xmlns="">
      <p:transition spd="slow" advTm="4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3132-FD0B-4267-BE59-84D94BD7AF5E}" type="slidenum">
              <a:rPr kumimoji="0" lang="de-D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ußzeilenplatzhalter 2"/>
          <p:cNvSpPr>
            <a:spLocks noGrp="1"/>
          </p:cNvSpPr>
          <p:nvPr>
            <p:ph type="ftr" sz="quarter" idx="11"/>
          </p:nvPr>
        </p:nvSpPr>
        <p:spPr/>
        <p:txBody>
          <a:bodyPr/>
          <a:lstStyle/>
          <a:p>
            <a:pPr>
              <a:defRPr/>
            </a:pPr>
            <a:r>
              <a:rPr lang="de-DE" smtClean="0">
                <a:solidFill>
                  <a:schemeClr val="bg1">
                    <a:lumMod val="65000"/>
                  </a:schemeClr>
                </a:solidFill>
              </a:rPr>
              <a:t>Bayerisches Staatsministerium für Wohnen, Bau und Verkehr   Iris Heißmeyer -  Aktuelle Regelungen  zur Vereinbarung von Stoffpreisgleitklauseln   18.07.2022</a:t>
            </a:r>
            <a:endParaRPr kumimoji="0" lang="de-DE"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Titel 3"/>
          <p:cNvSpPr>
            <a:spLocks noGrp="1"/>
          </p:cNvSpPr>
          <p:nvPr>
            <p:ph type="title"/>
          </p:nvPr>
        </p:nvSpPr>
        <p:spPr>
          <a:xfrm>
            <a:off x="244474" y="467137"/>
            <a:ext cx="11520000" cy="629699"/>
          </a:xfrm>
        </p:spPr>
        <p:txBody>
          <a:bodyPr/>
          <a:lstStyle/>
          <a:p>
            <a:r>
              <a:rPr lang="de-DE" b="1" dirty="0">
                <a:solidFill>
                  <a:srgbClr val="00B0F0"/>
                </a:solidFill>
              </a:rPr>
              <a:t>2. </a:t>
            </a:r>
            <a:r>
              <a:rPr lang="de-DE" dirty="0">
                <a:solidFill>
                  <a:srgbClr val="00B0F0"/>
                </a:solidFill>
              </a:rPr>
              <a:t>Regelungen/Anwendungsvoraussetzungen VHB Bayern – FB 225</a:t>
            </a:r>
            <a:r>
              <a:rPr lang="de-DE" dirty="0">
                <a:solidFill>
                  <a:srgbClr val="0070C0"/>
                </a:solidFill>
              </a:rPr>
              <a:t/>
            </a:r>
            <a:br>
              <a:rPr lang="de-DE" dirty="0">
                <a:solidFill>
                  <a:srgbClr val="0070C0"/>
                </a:solidFill>
              </a:rPr>
            </a:br>
            <a:endParaRPr lang="de-DE" u="sng" dirty="0">
              <a:solidFill>
                <a:schemeClr val="tx1"/>
              </a:solidFill>
            </a:endParaRPr>
          </a:p>
        </p:txBody>
      </p:sp>
      <p:sp>
        <p:nvSpPr>
          <p:cNvPr id="6" name="Textplatzhalter 5"/>
          <p:cNvSpPr>
            <a:spLocks noGrp="1"/>
          </p:cNvSpPr>
          <p:nvPr>
            <p:ph type="body" sz="quarter" idx="13"/>
          </p:nvPr>
        </p:nvSpPr>
        <p:spPr>
          <a:xfrm>
            <a:off x="243840" y="1489044"/>
            <a:ext cx="11462321" cy="4880223"/>
          </a:xfrm>
          <a:ln>
            <a:solidFill>
              <a:srgbClr val="FF0000"/>
            </a:solidFill>
          </a:ln>
        </p:spPr>
        <p:txBody>
          <a:bodyPr>
            <a:normAutofit/>
          </a:bodyPr>
          <a:lstStyle/>
          <a:p>
            <a:pPr marL="342900" indent="-342900">
              <a:buFont typeface="Wingdings" panose="05000000000000000000" pitchFamily="2" charset="2"/>
              <a:buChar char="Ø"/>
            </a:pPr>
            <a:r>
              <a:rPr lang="de-DE" sz="2100" dirty="0" smtClean="0"/>
              <a:t>Ermittlung </a:t>
            </a:r>
            <a:r>
              <a:rPr lang="de-DE" sz="2100" b="1" dirty="0" smtClean="0"/>
              <a:t>Basiswert 3 </a:t>
            </a:r>
            <a:r>
              <a:rPr lang="de-DE" sz="2100" dirty="0" smtClean="0"/>
              <a:t>mit folgender Formel:</a:t>
            </a:r>
            <a:endParaRPr lang="de-DE" sz="2000" dirty="0"/>
          </a:p>
          <a:p>
            <a:endParaRPr lang="de-DE" sz="2000" dirty="0" smtClean="0"/>
          </a:p>
          <a:p>
            <a:r>
              <a:rPr lang="de-DE" sz="2000" dirty="0"/>
              <a:t>  </a:t>
            </a:r>
            <a:endParaRPr lang="de-DE" sz="2000" dirty="0" smtClean="0"/>
          </a:p>
          <a:p>
            <a:endParaRPr lang="de-DE" sz="2000" dirty="0"/>
          </a:p>
          <a:p>
            <a:endParaRPr lang="de-DE" sz="2000" dirty="0" smtClean="0"/>
          </a:p>
          <a:p>
            <a:endParaRPr lang="de-DE" sz="2000" dirty="0" smtClean="0"/>
          </a:p>
        </p:txBody>
      </p:sp>
      <p:sp>
        <p:nvSpPr>
          <p:cNvPr id="8" name="Textplatzhalter 5"/>
          <p:cNvSpPr txBox="1">
            <a:spLocks/>
          </p:cNvSpPr>
          <p:nvPr/>
        </p:nvSpPr>
        <p:spPr>
          <a:xfrm>
            <a:off x="244473" y="1606378"/>
            <a:ext cx="11519999" cy="4228814"/>
          </a:xfrm>
          <a:prstGeom prst="rect">
            <a:avLst/>
          </a:prstGeom>
        </p:spPr>
        <p:txBody>
          <a:bodyPr lIns="0">
            <a:normAutofit/>
          </a:bodyPr>
          <a:lstStyle>
            <a:lvl1pPr marL="0" marR="0" indent="0" algn="l" defTabSz="914400" rtl="0" eaLnBrk="1" fontAlgn="auto" latinLnBrk="0" hangingPunct="1">
              <a:lnSpc>
                <a:spcPct val="150000"/>
              </a:lnSpc>
              <a:spcBef>
                <a:spcPts val="1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de-DE" dirty="0"/>
          </a:p>
        </p:txBody>
      </p:sp>
      <p:sp>
        <p:nvSpPr>
          <p:cNvPr id="5" name="Textfeld 4"/>
          <p:cNvSpPr txBox="1"/>
          <p:nvPr/>
        </p:nvSpPr>
        <p:spPr>
          <a:xfrm>
            <a:off x="243840" y="965824"/>
            <a:ext cx="10204174" cy="400110"/>
          </a:xfrm>
          <a:prstGeom prst="rect">
            <a:avLst/>
          </a:prstGeom>
          <a:noFill/>
        </p:spPr>
        <p:txBody>
          <a:bodyPr wrap="square" rtlCol="0">
            <a:spAutoFit/>
          </a:bodyPr>
          <a:lstStyle/>
          <a:p>
            <a:r>
              <a:rPr lang="de-DE" sz="2000" b="1" dirty="0" smtClean="0">
                <a:solidFill>
                  <a:srgbClr val="00B0F0"/>
                </a:solidFill>
              </a:rPr>
              <a:t>Abrechnung - Fortschreibung Basiswert 2 auf </a:t>
            </a:r>
            <a:r>
              <a:rPr lang="de-DE" sz="2000" b="1" dirty="0" smtClean="0">
                <a:solidFill>
                  <a:srgbClr val="00B050"/>
                </a:solidFill>
              </a:rPr>
              <a:t>Basiswert 3 </a:t>
            </a:r>
            <a:r>
              <a:rPr lang="de-DE" sz="2000" dirty="0" smtClean="0">
                <a:solidFill>
                  <a:srgbClr val="00B050"/>
                </a:solidFill>
              </a:rPr>
              <a:t>  </a:t>
            </a:r>
            <a:endParaRPr lang="de-DE" sz="2000" dirty="0">
              <a:solidFill>
                <a:srgbClr val="00B050"/>
              </a:solidFill>
            </a:endParaRPr>
          </a:p>
        </p:txBody>
      </p:sp>
      <p:pic>
        <p:nvPicPr>
          <p:cNvPr id="13"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46833" y="2117652"/>
            <a:ext cx="7828850" cy="4071701"/>
          </a:xfrm>
          <a:prstGeom prst="rect">
            <a:avLst/>
          </a:prstGeom>
        </p:spPr>
      </p:pic>
      <p:pic>
        <p:nvPicPr>
          <p:cNvPr id="9" name="Bildplatzhalter 4" descr="VHB Bayern - Ausgabe Oktober 2019 (PDF-Datei, 27 MB ) - Stand: 30.12.2021 und 1 weitere Seite - Profil 1 – Microsoft​ Edg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411063" y="1654269"/>
            <a:ext cx="4906520" cy="594028"/>
          </a:xfrm>
          <a:prstGeom prst="rect">
            <a:avLst/>
          </a:prstGeom>
          <a:ln>
            <a:solidFill>
              <a:srgbClr val="00B0F0"/>
            </a:solidFill>
          </a:ln>
        </p:spPr>
      </p:pic>
      <p:sp>
        <p:nvSpPr>
          <p:cNvPr id="11" name="Ellipse 10"/>
          <p:cNvSpPr/>
          <p:nvPr/>
        </p:nvSpPr>
        <p:spPr>
          <a:xfrm>
            <a:off x="9688023" y="1830468"/>
            <a:ext cx="1290650" cy="50954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cxnSp>
        <p:nvCxnSpPr>
          <p:cNvPr id="15" name="Gerade Verbindung mit Pfeil 14"/>
          <p:cNvCxnSpPr/>
          <p:nvPr/>
        </p:nvCxnSpPr>
        <p:spPr>
          <a:xfrm flipH="1">
            <a:off x="6690312" y="2365631"/>
            <a:ext cx="3066430" cy="21875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6707171" y="2411112"/>
            <a:ext cx="3450211" cy="2743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a:off x="6768445" y="2516208"/>
            <a:ext cx="3789578" cy="31916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3353684"/>
      </p:ext>
    </p:extLst>
  </p:cSld>
  <p:clrMapOvr>
    <a:masterClrMapping/>
  </p:clrMapOvr>
  <mc:AlternateContent xmlns:mc="http://schemas.openxmlformats.org/markup-compatibility/2006" xmlns:p14="http://schemas.microsoft.com/office/powerpoint/2010/main">
    <mc:Choice Requires="p14">
      <p:transition spd="slow" p14:dur="2000" advTm="36545"/>
    </mc:Choice>
    <mc:Fallback xmlns="">
      <p:transition spd="slow" advTm="3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3132-FD0B-4267-BE59-84D94BD7AF5E}" type="slidenum">
              <a:rPr kumimoji="0" lang="de-D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ußzeilenplatzhalter 2"/>
          <p:cNvSpPr>
            <a:spLocks noGrp="1"/>
          </p:cNvSpPr>
          <p:nvPr>
            <p:ph type="ftr" sz="quarter" idx="11"/>
          </p:nvPr>
        </p:nvSpPr>
        <p:spPr/>
        <p:txBody>
          <a:bodyPr/>
          <a:lstStyle/>
          <a:p>
            <a:pPr>
              <a:defRPr/>
            </a:pPr>
            <a:r>
              <a:rPr lang="de-DE" smtClean="0">
                <a:solidFill>
                  <a:schemeClr val="bg1">
                    <a:lumMod val="65000"/>
                  </a:schemeClr>
                </a:solidFill>
              </a:rPr>
              <a:t>Bayerisches Staatsministerium für Wohnen, Bau und Verkehr   Iris Heißmeyer -  Aktuelle Regelungen  zur Vereinbarung von Stoffpreisgleitklauseln   18.07.2022</a:t>
            </a:r>
            <a:endParaRPr kumimoji="0" lang="de-DE"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Titel 3"/>
          <p:cNvSpPr>
            <a:spLocks noGrp="1"/>
          </p:cNvSpPr>
          <p:nvPr>
            <p:ph type="title"/>
          </p:nvPr>
        </p:nvSpPr>
        <p:spPr>
          <a:xfrm>
            <a:off x="244474" y="467137"/>
            <a:ext cx="11520000" cy="629699"/>
          </a:xfrm>
        </p:spPr>
        <p:txBody>
          <a:bodyPr/>
          <a:lstStyle/>
          <a:p>
            <a:r>
              <a:rPr lang="de-DE" b="1" dirty="0">
                <a:solidFill>
                  <a:srgbClr val="00B0F0"/>
                </a:solidFill>
              </a:rPr>
              <a:t>2. </a:t>
            </a:r>
            <a:r>
              <a:rPr lang="de-DE" dirty="0">
                <a:solidFill>
                  <a:srgbClr val="00B0F0"/>
                </a:solidFill>
              </a:rPr>
              <a:t>Regelungen/Anwendungsvoraussetzungen VHB Bayern </a:t>
            </a:r>
            <a:r>
              <a:rPr lang="de-DE" dirty="0">
                <a:solidFill>
                  <a:srgbClr val="0070C0"/>
                </a:solidFill>
              </a:rPr>
              <a:t/>
            </a:r>
            <a:br>
              <a:rPr lang="de-DE" dirty="0">
                <a:solidFill>
                  <a:srgbClr val="0070C0"/>
                </a:solidFill>
              </a:rPr>
            </a:br>
            <a:endParaRPr lang="de-DE" u="sng" dirty="0">
              <a:solidFill>
                <a:schemeClr val="tx1"/>
              </a:solidFill>
            </a:endParaRPr>
          </a:p>
        </p:txBody>
      </p:sp>
      <p:sp>
        <p:nvSpPr>
          <p:cNvPr id="6" name="Textplatzhalter 5"/>
          <p:cNvSpPr>
            <a:spLocks noGrp="1"/>
          </p:cNvSpPr>
          <p:nvPr>
            <p:ph type="body" sz="quarter" idx="13"/>
          </p:nvPr>
        </p:nvSpPr>
        <p:spPr>
          <a:xfrm>
            <a:off x="243840" y="1489044"/>
            <a:ext cx="11462321" cy="4880223"/>
          </a:xfrm>
          <a:ln w="19050">
            <a:solidFill>
              <a:srgbClr val="FF0000"/>
            </a:solidFill>
          </a:ln>
        </p:spPr>
        <p:txBody>
          <a:bodyPr>
            <a:normAutofit/>
          </a:bodyPr>
          <a:lstStyle/>
          <a:p>
            <a:pPr marL="342900" indent="-342900">
              <a:buFont typeface="Wingdings" panose="05000000000000000000" pitchFamily="2" charset="2"/>
              <a:buChar char="Ø"/>
            </a:pPr>
            <a:r>
              <a:rPr lang="de-DE" sz="1600" b="1" dirty="0" smtClean="0"/>
              <a:t>Mehr- </a:t>
            </a:r>
            <a:r>
              <a:rPr lang="de-DE" sz="1600" b="1" dirty="0"/>
              <a:t>oder </a:t>
            </a:r>
            <a:r>
              <a:rPr lang="de-DE" sz="1600" b="1" dirty="0" smtClean="0"/>
              <a:t>Minderaufwendungen </a:t>
            </a:r>
            <a:r>
              <a:rPr lang="de-DE" sz="1600" dirty="0" smtClean="0"/>
              <a:t>aus der </a:t>
            </a:r>
            <a:r>
              <a:rPr lang="de-DE" sz="1600" dirty="0" err="1" smtClean="0"/>
              <a:t>Stoffpreisgleitung</a:t>
            </a:r>
            <a:r>
              <a:rPr lang="de-DE" sz="1600" dirty="0" smtClean="0"/>
              <a:t> – Ziffer 3.4 Stoffpreisgleitklausel FB 225</a:t>
            </a:r>
          </a:p>
          <a:p>
            <a:pPr marL="342900" indent="-342900">
              <a:buFont typeface="Wingdings" panose="05000000000000000000" pitchFamily="2" charset="2"/>
              <a:buChar char="Ø"/>
            </a:pPr>
            <a:endParaRPr lang="de-DE" sz="1100" dirty="0" smtClean="0"/>
          </a:p>
          <a:p>
            <a:pPr>
              <a:spcBef>
                <a:spcPts val="0"/>
              </a:spcBef>
            </a:pPr>
            <a:endParaRPr lang="de-DE" sz="1600" dirty="0" smtClean="0"/>
          </a:p>
          <a:p>
            <a:pPr>
              <a:spcBef>
                <a:spcPts val="0"/>
              </a:spcBef>
            </a:pPr>
            <a:endParaRPr lang="de-DE" sz="1600" dirty="0"/>
          </a:p>
          <a:p>
            <a:pPr>
              <a:spcBef>
                <a:spcPts val="0"/>
              </a:spcBef>
            </a:pPr>
            <a:endParaRPr lang="de-DE" sz="1600" b="1" dirty="0" smtClean="0"/>
          </a:p>
        </p:txBody>
      </p:sp>
      <p:sp>
        <p:nvSpPr>
          <p:cNvPr id="8" name="Textplatzhalter 5"/>
          <p:cNvSpPr txBox="1">
            <a:spLocks/>
          </p:cNvSpPr>
          <p:nvPr/>
        </p:nvSpPr>
        <p:spPr>
          <a:xfrm>
            <a:off x="244473" y="1606378"/>
            <a:ext cx="11519999" cy="4228814"/>
          </a:xfrm>
          <a:prstGeom prst="rect">
            <a:avLst/>
          </a:prstGeom>
        </p:spPr>
        <p:txBody>
          <a:bodyPr lIns="0">
            <a:normAutofit/>
          </a:bodyPr>
          <a:lstStyle>
            <a:lvl1pPr marL="0" marR="0" indent="0" algn="l" defTabSz="914400" rtl="0" eaLnBrk="1" fontAlgn="auto" latinLnBrk="0" hangingPunct="1">
              <a:lnSpc>
                <a:spcPct val="150000"/>
              </a:lnSpc>
              <a:spcBef>
                <a:spcPts val="1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de-DE" dirty="0"/>
          </a:p>
        </p:txBody>
      </p:sp>
      <p:sp>
        <p:nvSpPr>
          <p:cNvPr id="5" name="Textfeld 4"/>
          <p:cNvSpPr txBox="1"/>
          <p:nvPr/>
        </p:nvSpPr>
        <p:spPr>
          <a:xfrm>
            <a:off x="243840" y="923464"/>
            <a:ext cx="10204174" cy="400110"/>
          </a:xfrm>
          <a:prstGeom prst="rect">
            <a:avLst/>
          </a:prstGeom>
          <a:noFill/>
        </p:spPr>
        <p:txBody>
          <a:bodyPr wrap="square" rtlCol="0">
            <a:spAutoFit/>
          </a:bodyPr>
          <a:lstStyle/>
          <a:p>
            <a:r>
              <a:rPr lang="de-DE" sz="2000" b="1" dirty="0">
                <a:solidFill>
                  <a:srgbClr val="00B0F0"/>
                </a:solidFill>
              </a:rPr>
              <a:t>Abrechnung der Stoffe - </a:t>
            </a:r>
            <a:r>
              <a:rPr lang="de-DE" sz="2000" b="1" dirty="0" smtClean="0">
                <a:solidFill>
                  <a:srgbClr val="00B050"/>
                </a:solidFill>
              </a:rPr>
              <a:t>Mehraufwendungen</a:t>
            </a:r>
            <a:endParaRPr lang="de-DE" sz="2000" b="1" dirty="0">
              <a:solidFill>
                <a:srgbClr val="00B050"/>
              </a:solidFill>
            </a:endParaRPr>
          </a:p>
        </p:txBody>
      </p:sp>
      <p:pic>
        <p:nvPicPr>
          <p:cNvPr id="9"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26347" y="1992371"/>
            <a:ext cx="6172200" cy="488708"/>
          </a:xfrm>
          <a:prstGeom prst="rect">
            <a:avLst/>
          </a:prstGeom>
          <a:ln>
            <a:solidFill>
              <a:srgbClr val="00B050"/>
            </a:solidFill>
          </a:ln>
        </p:spPr>
      </p:pic>
      <p:pic>
        <p:nvPicPr>
          <p:cNvPr id="12" name="Bildplatzhalter 6" descr="Wind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637951" y="4564570"/>
            <a:ext cx="8825043" cy="1630643"/>
          </a:xfrm>
          <a:prstGeom prst="rect">
            <a:avLst/>
          </a:prstGeom>
          <a:ln>
            <a:solidFill>
              <a:schemeClr val="tx1"/>
            </a:solidFill>
          </a:ln>
        </p:spPr>
      </p:pic>
      <p:pic>
        <p:nvPicPr>
          <p:cNvPr id="13" name="Bildplatzhalter 6" descr="Window"/>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43452" y="2671513"/>
            <a:ext cx="6172200" cy="1790293"/>
          </a:xfrm>
          <a:prstGeom prst="rect">
            <a:avLst/>
          </a:prstGeom>
          <a:ln>
            <a:solidFill>
              <a:schemeClr val="tx1"/>
            </a:solidFill>
          </a:ln>
        </p:spPr>
      </p:pic>
      <p:sp>
        <p:nvSpPr>
          <p:cNvPr id="14" name="Textfeld 13"/>
          <p:cNvSpPr txBox="1"/>
          <p:nvPr/>
        </p:nvSpPr>
        <p:spPr>
          <a:xfrm>
            <a:off x="7833606" y="3951079"/>
            <a:ext cx="1377300" cy="369332"/>
          </a:xfrm>
          <a:prstGeom prst="rect">
            <a:avLst/>
          </a:prstGeom>
          <a:noFill/>
          <a:ln>
            <a:solidFill>
              <a:srgbClr val="00B0F0"/>
            </a:solidFill>
          </a:ln>
        </p:spPr>
        <p:txBody>
          <a:bodyPr wrap="none" rtlCol="0">
            <a:spAutoFit/>
          </a:bodyPr>
          <a:lstStyle/>
          <a:p>
            <a:r>
              <a:rPr lang="de-DE" dirty="0" smtClean="0">
                <a:solidFill>
                  <a:srgbClr val="00B0F0"/>
                </a:solidFill>
              </a:rPr>
              <a:t>Basiswert 2</a:t>
            </a:r>
            <a:endParaRPr lang="de-DE" dirty="0">
              <a:solidFill>
                <a:srgbClr val="00B0F0"/>
              </a:solidFill>
            </a:endParaRPr>
          </a:p>
        </p:txBody>
      </p:sp>
      <p:cxnSp>
        <p:nvCxnSpPr>
          <p:cNvPr id="16" name="Gerade Verbindung mit Pfeil 15"/>
          <p:cNvCxnSpPr/>
          <p:nvPr/>
        </p:nvCxnSpPr>
        <p:spPr>
          <a:xfrm flipH="1">
            <a:off x="7050473" y="4390516"/>
            <a:ext cx="858616" cy="822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7558053" y="3121358"/>
            <a:ext cx="1377300" cy="369332"/>
          </a:xfrm>
          <a:prstGeom prst="rect">
            <a:avLst/>
          </a:prstGeom>
          <a:noFill/>
          <a:ln>
            <a:solidFill>
              <a:srgbClr val="FF0000"/>
            </a:solidFill>
          </a:ln>
        </p:spPr>
        <p:txBody>
          <a:bodyPr wrap="none" rtlCol="0">
            <a:spAutoFit/>
          </a:bodyPr>
          <a:lstStyle/>
          <a:p>
            <a:r>
              <a:rPr lang="de-DE" dirty="0" smtClean="0">
                <a:solidFill>
                  <a:srgbClr val="FF0000"/>
                </a:solidFill>
              </a:rPr>
              <a:t>Basiswert 3</a:t>
            </a:r>
            <a:endParaRPr lang="de-DE" dirty="0">
              <a:solidFill>
                <a:srgbClr val="FF0000"/>
              </a:solidFill>
            </a:endParaRPr>
          </a:p>
        </p:txBody>
      </p:sp>
      <p:cxnSp>
        <p:nvCxnSpPr>
          <p:cNvPr id="21" name="Gerade Verbindung mit Pfeil 20"/>
          <p:cNvCxnSpPr/>
          <p:nvPr/>
        </p:nvCxnSpPr>
        <p:spPr>
          <a:xfrm flipH="1">
            <a:off x="5731453" y="3628302"/>
            <a:ext cx="2031024" cy="15847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Pfeil nach links 6"/>
          <p:cNvSpPr/>
          <p:nvPr/>
        </p:nvSpPr>
        <p:spPr>
          <a:xfrm>
            <a:off x="6825006" y="1992371"/>
            <a:ext cx="3535051" cy="390838"/>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40451"/>
            <a:ext cx="609600" cy="609600"/>
          </a:xfrm>
          <a:prstGeom prst="rect">
            <a:avLst/>
          </a:prstGeom>
        </p:spPr>
      </p:pic>
    </p:spTree>
    <p:extLst>
      <p:ext uri="{BB962C8B-B14F-4D97-AF65-F5344CB8AC3E}">
        <p14:creationId xmlns:p14="http://schemas.microsoft.com/office/powerpoint/2010/main" val="548010816"/>
      </p:ext>
    </p:extLst>
  </p:cSld>
  <p:clrMapOvr>
    <a:masterClrMapping/>
  </p:clrMapOvr>
  <mc:AlternateContent xmlns:mc="http://schemas.openxmlformats.org/markup-compatibility/2006" xmlns:p14="http://schemas.microsoft.com/office/powerpoint/2010/main">
    <mc:Choice Requires="p14">
      <p:transition spd="slow" p14:dur="2000" advTm="33890"/>
    </mc:Choice>
    <mc:Fallback xmlns="">
      <p:transition spd="slow" advTm="3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3132-FD0B-4267-BE59-84D94BD7AF5E}" type="slidenum">
              <a:rPr kumimoji="0" lang="de-D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ußzeilenplatzhalter 2"/>
          <p:cNvSpPr>
            <a:spLocks noGrp="1"/>
          </p:cNvSpPr>
          <p:nvPr>
            <p:ph type="ftr" sz="quarter" idx="11"/>
          </p:nvPr>
        </p:nvSpPr>
        <p:spPr/>
        <p:txBody>
          <a:bodyPr/>
          <a:lstStyle/>
          <a:p>
            <a:pPr>
              <a:defRPr/>
            </a:pPr>
            <a:r>
              <a:rPr lang="de-DE" smtClean="0">
                <a:solidFill>
                  <a:schemeClr val="bg1">
                    <a:lumMod val="65000"/>
                  </a:schemeClr>
                </a:solidFill>
              </a:rPr>
              <a:t>Bayerisches Staatsministerium für Wohnen, Bau und Verkehr   Iris Heißmeyer -  Aktuelle Regelungen  zur Vereinbarung von Stoffpreisgleitklauseln   18.07.2022</a:t>
            </a:r>
            <a:endParaRPr kumimoji="0" lang="de-DE"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Titel 3"/>
          <p:cNvSpPr>
            <a:spLocks noGrp="1"/>
          </p:cNvSpPr>
          <p:nvPr>
            <p:ph type="title"/>
          </p:nvPr>
        </p:nvSpPr>
        <p:spPr>
          <a:xfrm>
            <a:off x="244474" y="467137"/>
            <a:ext cx="11520000" cy="629699"/>
          </a:xfrm>
        </p:spPr>
        <p:txBody>
          <a:bodyPr/>
          <a:lstStyle/>
          <a:p>
            <a:r>
              <a:rPr lang="de-DE" b="1" dirty="0">
                <a:solidFill>
                  <a:srgbClr val="00B0F0"/>
                </a:solidFill>
              </a:rPr>
              <a:t>2. </a:t>
            </a:r>
            <a:r>
              <a:rPr lang="de-DE" dirty="0">
                <a:solidFill>
                  <a:srgbClr val="00B0F0"/>
                </a:solidFill>
              </a:rPr>
              <a:t>Regelungen/Anwendungsvoraussetzungen VHB Bayern</a:t>
            </a:r>
            <a:r>
              <a:rPr lang="de-DE" dirty="0">
                <a:solidFill>
                  <a:srgbClr val="0070C0"/>
                </a:solidFill>
              </a:rPr>
              <a:t/>
            </a:r>
            <a:br>
              <a:rPr lang="de-DE" dirty="0">
                <a:solidFill>
                  <a:srgbClr val="0070C0"/>
                </a:solidFill>
              </a:rPr>
            </a:br>
            <a:endParaRPr lang="de-DE" u="sng" dirty="0">
              <a:solidFill>
                <a:schemeClr val="tx1"/>
              </a:solidFill>
            </a:endParaRPr>
          </a:p>
        </p:txBody>
      </p:sp>
      <p:sp>
        <p:nvSpPr>
          <p:cNvPr id="6" name="Textplatzhalter 5"/>
          <p:cNvSpPr>
            <a:spLocks noGrp="1"/>
          </p:cNvSpPr>
          <p:nvPr>
            <p:ph type="body" sz="quarter" idx="13"/>
          </p:nvPr>
        </p:nvSpPr>
        <p:spPr>
          <a:xfrm>
            <a:off x="243840" y="1489044"/>
            <a:ext cx="11462321" cy="4880223"/>
          </a:xfrm>
          <a:ln>
            <a:solidFill>
              <a:srgbClr val="FF0000"/>
            </a:solidFill>
          </a:ln>
        </p:spPr>
        <p:txBody>
          <a:bodyPr>
            <a:normAutofit/>
          </a:bodyPr>
          <a:lstStyle/>
          <a:p>
            <a:endParaRPr lang="de-DE" sz="1600" dirty="0" smtClean="0"/>
          </a:p>
          <a:p>
            <a:endParaRPr lang="de-DE" sz="1600" dirty="0"/>
          </a:p>
          <a:p>
            <a:pPr marL="342900" indent="-342900">
              <a:buFont typeface="Wingdings" panose="05000000000000000000" pitchFamily="2" charset="2"/>
              <a:buChar char="Ø"/>
            </a:pPr>
            <a:endParaRPr lang="de-DE" sz="1600" dirty="0" smtClean="0"/>
          </a:p>
          <a:p>
            <a:pPr marL="342900" indent="-342900">
              <a:buFont typeface="Wingdings" panose="05000000000000000000" pitchFamily="2" charset="2"/>
              <a:buChar char="Ø"/>
            </a:pPr>
            <a:endParaRPr lang="de-DE" sz="1600" dirty="0"/>
          </a:p>
          <a:p>
            <a:pPr marL="342900" indent="-342900">
              <a:buFont typeface="Wingdings" panose="05000000000000000000" pitchFamily="2" charset="2"/>
              <a:buChar char="Ø"/>
            </a:pPr>
            <a:endParaRPr lang="de-DE" sz="1600" dirty="0" smtClean="0"/>
          </a:p>
          <a:p>
            <a:pPr marL="342900" indent="-342900">
              <a:buFont typeface="Wingdings" panose="05000000000000000000" pitchFamily="2" charset="2"/>
              <a:buChar char="Ø"/>
            </a:pPr>
            <a:endParaRPr lang="de-DE" sz="1100" dirty="0" smtClean="0"/>
          </a:p>
          <a:p>
            <a:pPr>
              <a:spcBef>
                <a:spcPts val="0"/>
              </a:spcBef>
            </a:pPr>
            <a:endParaRPr lang="de-DE" sz="1600" dirty="0" smtClean="0"/>
          </a:p>
          <a:p>
            <a:pPr>
              <a:spcBef>
                <a:spcPts val="0"/>
              </a:spcBef>
            </a:pPr>
            <a:endParaRPr lang="de-DE" sz="1600" dirty="0"/>
          </a:p>
        </p:txBody>
      </p:sp>
      <p:sp>
        <p:nvSpPr>
          <p:cNvPr id="5" name="Textfeld 4"/>
          <p:cNvSpPr txBox="1"/>
          <p:nvPr/>
        </p:nvSpPr>
        <p:spPr>
          <a:xfrm>
            <a:off x="157249" y="913412"/>
            <a:ext cx="10204174" cy="400110"/>
          </a:xfrm>
          <a:prstGeom prst="rect">
            <a:avLst/>
          </a:prstGeom>
          <a:noFill/>
        </p:spPr>
        <p:txBody>
          <a:bodyPr wrap="square" rtlCol="0">
            <a:spAutoFit/>
          </a:bodyPr>
          <a:lstStyle/>
          <a:p>
            <a:r>
              <a:rPr lang="de-DE" sz="2000" b="1" dirty="0">
                <a:solidFill>
                  <a:srgbClr val="00B0F0"/>
                </a:solidFill>
              </a:rPr>
              <a:t>Abrechnung der Stoffe </a:t>
            </a:r>
            <a:r>
              <a:rPr lang="de-DE" sz="2000" b="1" dirty="0" smtClean="0">
                <a:solidFill>
                  <a:srgbClr val="00B0F0"/>
                </a:solidFill>
              </a:rPr>
              <a:t>– </a:t>
            </a:r>
            <a:r>
              <a:rPr lang="de-DE" sz="2000" b="1" dirty="0" smtClean="0">
                <a:solidFill>
                  <a:srgbClr val="00B050"/>
                </a:solidFill>
              </a:rPr>
              <a:t>Selbstbeteiligung Auftragnehmers</a:t>
            </a:r>
            <a:endParaRPr lang="de-DE" sz="2000" b="1" dirty="0">
              <a:solidFill>
                <a:srgbClr val="00B050"/>
              </a:solidFill>
            </a:endParaRPr>
          </a:p>
        </p:txBody>
      </p:sp>
      <p:pic>
        <p:nvPicPr>
          <p:cNvPr id="10"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31699" y="1487691"/>
            <a:ext cx="7368921" cy="4873625"/>
          </a:xfrm>
          <a:prstGeom prst="rect">
            <a:avLst/>
          </a:prstGeom>
        </p:spPr>
      </p:pic>
      <p:cxnSp>
        <p:nvCxnSpPr>
          <p:cNvPr id="8" name="Gerader Verbinder 7"/>
          <p:cNvCxnSpPr/>
          <p:nvPr/>
        </p:nvCxnSpPr>
        <p:spPr>
          <a:xfrm flipV="1">
            <a:off x="4128540" y="3772150"/>
            <a:ext cx="1875934" cy="942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V="1">
            <a:off x="4516610" y="6262397"/>
            <a:ext cx="1875934" cy="942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Pfeil nach links 11"/>
          <p:cNvSpPr/>
          <p:nvPr/>
        </p:nvSpPr>
        <p:spPr>
          <a:xfrm>
            <a:off x="6004474" y="3481962"/>
            <a:ext cx="886120" cy="216816"/>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links 15"/>
          <p:cNvSpPr/>
          <p:nvPr/>
        </p:nvSpPr>
        <p:spPr>
          <a:xfrm>
            <a:off x="6447534" y="6045581"/>
            <a:ext cx="886120" cy="216816"/>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5990301"/>
      </p:ext>
    </p:extLst>
  </p:cSld>
  <p:clrMapOvr>
    <a:masterClrMapping/>
  </p:clrMapOvr>
  <mc:AlternateContent xmlns:mc="http://schemas.openxmlformats.org/markup-compatibility/2006" xmlns:p14="http://schemas.microsoft.com/office/powerpoint/2010/main">
    <mc:Choice Requires="p14">
      <p:transition spd="slow" p14:dur="2000" advTm="76309"/>
    </mc:Choice>
    <mc:Fallback xmlns="">
      <p:transition spd="slow" advTm="76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29</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3. </a:t>
            </a:r>
            <a:r>
              <a:rPr lang="de-DE" dirty="0">
                <a:solidFill>
                  <a:srgbClr val="00B0F0"/>
                </a:solidFill>
              </a:rPr>
              <a:t>Aktuelle </a:t>
            </a:r>
            <a:r>
              <a:rPr lang="de-DE" dirty="0" smtClean="0">
                <a:solidFill>
                  <a:srgbClr val="00B0F0"/>
                </a:solidFill>
              </a:rPr>
              <a:t>Sonderregelungen </a:t>
            </a:r>
            <a:r>
              <a:rPr lang="de-DE" dirty="0" err="1" smtClean="0">
                <a:solidFill>
                  <a:srgbClr val="00B0F0"/>
                </a:solidFill>
              </a:rPr>
              <a:t>Stoffpreisgleitung</a:t>
            </a:r>
            <a:endParaRPr lang="de-DE" b="1" dirty="0">
              <a:solidFill>
                <a:srgbClr val="0070C0"/>
              </a:solidFill>
            </a:endParaRPr>
          </a:p>
        </p:txBody>
      </p:sp>
      <p:sp>
        <p:nvSpPr>
          <p:cNvPr id="5" name="Textplatzhalter 4"/>
          <p:cNvSpPr>
            <a:spLocks noGrp="1"/>
          </p:cNvSpPr>
          <p:nvPr>
            <p:ph type="body" sz="quarter" idx="14"/>
          </p:nvPr>
        </p:nvSpPr>
        <p:spPr>
          <a:xfrm>
            <a:off x="243840" y="1161557"/>
            <a:ext cx="11520000" cy="609600"/>
          </a:xfrm>
          <a:solidFill>
            <a:schemeClr val="accent6">
              <a:lumMod val="40000"/>
              <a:lumOff val="60000"/>
            </a:schemeClr>
          </a:solidFill>
          <a:ln>
            <a:solidFill>
              <a:srgbClr val="00B050"/>
            </a:solidFill>
          </a:ln>
        </p:spPr>
        <p:txBody>
          <a:bodyPr/>
          <a:lstStyle/>
          <a:p>
            <a:pPr lvl="0"/>
            <a:r>
              <a:rPr lang="de-DE" sz="2400" dirty="0" smtClean="0"/>
              <a:t>Welche </a:t>
            </a:r>
            <a:r>
              <a:rPr lang="de-DE" sz="2400" dirty="0"/>
              <a:t>Schreiben </a:t>
            </a:r>
            <a:r>
              <a:rPr lang="de-DE" sz="2400" dirty="0" smtClean="0"/>
              <a:t>wurden vom Bund/Land </a:t>
            </a:r>
            <a:r>
              <a:rPr lang="de-DE" sz="2400" dirty="0"/>
              <a:t>versendet – sind aktuell?</a:t>
            </a:r>
          </a:p>
        </p:txBody>
      </p:sp>
      <p:sp>
        <p:nvSpPr>
          <p:cNvPr id="16" name="Textplatzhalter 5"/>
          <p:cNvSpPr>
            <a:spLocks noGrp="1"/>
          </p:cNvSpPr>
          <p:nvPr>
            <p:ph type="body" sz="quarter" idx="13"/>
          </p:nvPr>
        </p:nvSpPr>
        <p:spPr>
          <a:xfrm>
            <a:off x="244474" y="1771157"/>
            <a:ext cx="11520000" cy="4397375"/>
          </a:xfrm>
        </p:spPr>
        <p:txBody>
          <a:bodyPr>
            <a:normAutofit fontScale="92500" lnSpcReduction="20000"/>
          </a:bodyPr>
          <a:lstStyle/>
          <a:p>
            <a:pPr lvl="0"/>
            <a:r>
              <a:rPr lang="de-DE" sz="2100" b="1" dirty="0">
                <a:solidFill>
                  <a:srgbClr val="FF0000"/>
                </a:solidFill>
              </a:rPr>
              <a:t>a</a:t>
            </a:r>
            <a:r>
              <a:rPr lang="de-DE" sz="2100" b="1" dirty="0" smtClean="0">
                <a:solidFill>
                  <a:srgbClr val="FF0000"/>
                </a:solidFill>
              </a:rPr>
              <a:t>nzuwenden befristet bis 31.12.2022</a:t>
            </a:r>
            <a:endParaRPr lang="de-DE" sz="2100" u="sng" dirty="0" smtClean="0">
              <a:solidFill>
                <a:srgbClr val="FF0000"/>
              </a:solidFill>
            </a:endParaRPr>
          </a:p>
          <a:p>
            <a:pPr lvl="0"/>
            <a:r>
              <a:rPr lang="de-DE" sz="2600" u="sng" dirty="0" smtClean="0"/>
              <a:t>2 Erlass/Rundschreiben Bund</a:t>
            </a:r>
          </a:p>
          <a:p>
            <a:pPr marL="457200" lvl="0" indent="-457200">
              <a:buFont typeface="Wingdings" panose="05000000000000000000" pitchFamily="2" charset="2"/>
              <a:buChar char="Ø"/>
            </a:pPr>
            <a:r>
              <a:rPr lang="de-DE" sz="2600" dirty="0" smtClean="0"/>
              <a:t>BMWSB und BMDV </a:t>
            </a:r>
            <a:r>
              <a:rPr lang="de-DE" sz="1900" dirty="0" smtClean="0"/>
              <a:t>jeweils vom 25.03.2022 und 22.06.2022</a:t>
            </a:r>
          </a:p>
          <a:p>
            <a:r>
              <a:rPr lang="de-DE" sz="2600" u="sng" dirty="0" smtClean="0"/>
              <a:t>Ministerialschreiben Land </a:t>
            </a:r>
            <a:r>
              <a:rPr lang="de-DE" sz="2000" dirty="0">
                <a:solidFill>
                  <a:srgbClr val="FF0000"/>
                </a:solidFill>
              </a:rPr>
              <a:t> </a:t>
            </a:r>
            <a:r>
              <a:rPr lang="de-DE" sz="1900" dirty="0">
                <a:solidFill>
                  <a:srgbClr val="FF0000"/>
                </a:solidFill>
              </a:rPr>
              <a:t>inhaltsgleich übernommen</a:t>
            </a:r>
            <a:r>
              <a:rPr lang="de-DE" sz="1900" dirty="0" smtClean="0">
                <a:solidFill>
                  <a:srgbClr val="FF0000"/>
                </a:solidFill>
              </a:rPr>
              <a:t>!!</a:t>
            </a:r>
            <a:endParaRPr lang="de-DE" sz="2600" u="sng" dirty="0" smtClean="0"/>
          </a:p>
          <a:p>
            <a:pPr marL="514350" lvl="0" indent="-514350">
              <a:buFont typeface="Wingdings" panose="05000000000000000000" pitchFamily="2" charset="2"/>
              <a:buChar char="Ø"/>
            </a:pPr>
            <a:r>
              <a:rPr lang="de-DE" sz="2200" dirty="0" smtClean="0"/>
              <a:t>StMB – C4 – 40012.1-3-2-13 </a:t>
            </a:r>
            <a:r>
              <a:rPr lang="de-DE" sz="1700" dirty="0" smtClean="0">
                <a:solidFill>
                  <a:srgbClr val="FF0000"/>
                </a:solidFill>
              </a:rPr>
              <a:t>vom 31.03.2022 </a:t>
            </a:r>
            <a:r>
              <a:rPr lang="de-DE" sz="1700" dirty="0" smtClean="0"/>
              <a:t>und </a:t>
            </a:r>
            <a:r>
              <a:rPr lang="de-DE" sz="2200" dirty="0"/>
              <a:t>StMB – C4 – </a:t>
            </a:r>
            <a:r>
              <a:rPr lang="de-DE" sz="2200" dirty="0" smtClean="0"/>
              <a:t>40012.1-3-2-25 </a:t>
            </a:r>
            <a:r>
              <a:rPr lang="de-DE" sz="1700" dirty="0">
                <a:solidFill>
                  <a:srgbClr val="FF0000"/>
                </a:solidFill>
              </a:rPr>
              <a:t>vom </a:t>
            </a:r>
            <a:r>
              <a:rPr lang="de-DE" sz="1700" dirty="0" smtClean="0">
                <a:solidFill>
                  <a:srgbClr val="FF0000"/>
                </a:solidFill>
              </a:rPr>
              <a:t>24.06.2022</a:t>
            </a:r>
          </a:p>
          <a:p>
            <a:pPr marL="514350" lvl="0" indent="-514350">
              <a:buFont typeface="Wingdings" panose="05000000000000000000" pitchFamily="2" charset="2"/>
              <a:buChar char="Ø"/>
            </a:pPr>
            <a:r>
              <a:rPr lang="de-DE" sz="2200" dirty="0" err="1" smtClean="0"/>
              <a:t>StMI</a:t>
            </a:r>
            <a:r>
              <a:rPr lang="de-DE" sz="2200" dirty="0" smtClean="0"/>
              <a:t> – B3-1512-30-139-16 </a:t>
            </a:r>
            <a:r>
              <a:rPr lang="de-DE" sz="1700" dirty="0" smtClean="0">
                <a:solidFill>
                  <a:srgbClr val="FF0000"/>
                </a:solidFill>
              </a:rPr>
              <a:t>vom 06.04.2022 </a:t>
            </a:r>
            <a:r>
              <a:rPr lang="de-DE" sz="1700" dirty="0" smtClean="0"/>
              <a:t>und</a:t>
            </a:r>
            <a:r>
              <a:rPr lang="de-DE" sz="2200" dirty="0" smtClean="0"/>
              <a:t> </a:t>
            </a:r>
            <a:r>
              <a:rPr lang="de-DE" sz="2200" dirty="0" err="1" smtClean="0"/>
              <a:t>StMI</a:t>
            </a:r>
            <a:r>
              <a:rPr lang="de-DE" sz="2200" dirty="0" smtClean="0"/>
              <a:t> </a:t>
            </a:r>
            <a:r>
              <a:rPr lang="de-DE" sz="2200" dirty="0"/>
              <a:t>– B3-1512-30-139-16 </a:t>
            </a:r>
            <a:r>
              <a:rPr lang="de-DE" sz="1700" dirty="0" smtClean="0">
                <a:solidFill>
                  <a:srgbClr val="FF0000"/>
                </a:solidFill>
              </a:rPr>
              <a:t>vom 08.07.2022</a:t>
            </a:r>
          </a:p>
          <a:p>
            <a:pPr lvl="0"/>
            <a:r>
              <a:rPr lang="de-DE" sz="1700" dirty="0" smtClean="0">
                <a:solidFill>
                  <a:srgbClr val="FF0000"/>
                </a:solidFill>
              </a:rPr>
              <a:t>         </a:t>
            </a:r>
            <a:r>
              <a:rPr lang="de-DE" sz="1700" b="1" dirty="0" smtClean="0">
                <a:solidFill>
                  <a:srgbClr val="FF0000"/>
                </a:solidFill>
              </a:rPr>
              <a:t>Anwendung </a:t>
            </a:r>
            <a:r>
              <a:rPr lang="de-DE" sz="1900" b="1" dirty="0" smtClean="0">
                <a:solidFill>
                  <a:srgbClr val="FF0000"/>
                </a:solidFill>
              </a:rPr>
              <a:t>für Kommunen empfohlen!!</a:t>
            </a:r>
          </a:p>
          <a:p>
            <a:pPr marL="514350" lvl="0" indent="-514350">
              <a:buFont typeface="Wingdings" panose="05000000000000000000" pitchFamily="2" charset="2"/>
              <a:buChar char="Ø"/>
            </a:pPr>
            <a:r>
              <a:rPr lang="de-DE" sz="2200" dirty="0" smtClean="0"/>
              <a:t>StMB – 23 – 40012-2-2-5-4 </a:t>
            </a:r>
            <a:r>
              <a:rPr lang="de-DE" sz="1700" dirty="0" smtClean="0">
                <a:solidFill>
                  <a:srgbClr val="FF0000"/>
                </a:solidFill>
              </a:rPr>
              <a:t>neu! L 225 im VHL – keine befristete Anwendung!</a:t>
            </a:r>
          </a:p>
          <a:p>
            <a:pPr lvl="0"/>
            <a:endParaRPr lang="de-D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5968434"/>
      </p:ext>
    </p:extLst>
  </p:cSld>
  <p:clrMapOvr>
    <a:masterClrMapping/>
  </p:clrMapOvr>
  <mc:AlternateContent xmlns:mc="http://schemas.openxmlformats.org/markup-compatibility/2006" xmlns:p14="http://schemas.microsoft.com/office/powerpoint/2010/main">
    <mc:Choice Requires="p14">
      <p:transition spd="slow" p14:dur="2000" advTm="244030"/>
    </mc:Choice>
    <mc:Fallback xmlns="">
      <p:transition spd="slow" advTm="24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0</a:t>
            </a:r>
            <a:r>
              <a:rPr lang="de-DE" b="1" dirty="0" smtClean="0">
                <a:solidFill>
                  <a:srgbClr val="00B0F0"/>
                </a:solidFill>
              </a:rPr>
              <a:t>. </a:t>
            </a:r>
            <a:r>
              <a:rPr lang="de-DE" dirty="0" smtClean="0">
                <a:solidFill>
                  <a:srgbClr val="00B0F0"/>
                </a:solidFill>
              </a:rPr>
              <a:t>Einleitung</a:t>
            </a:r>
            <a:endParaRPr lang="de-DE" dirty="0">
              <a:solidFill>
                <a:srgbClr val="00B0F0"/>
              </a:solidFill>
            </a:endParaRPr>
          </a:p>
        </p:txBody>
      </p:sp>
      <p:sp>
        <p:nvSpPr>
          <p:cNvPr id="6" name="Textplatzhalter 5"/>
          <p:cNvSpPr>
            <a:spLocks noGrp="1"/>
          </p:cNvSpPr>
          <p:nvPr>
            <p:ph type="body" sz="quarter" idx="14"/>
          </p:nvPr>
        </p:nvSpPr>
        <p:spPr/>
        <p:txBody>
          <a:bodyPr/>
          <a:lstStyle/>
          <a:p>
            <a:r>
              <a:rPr lang="de-DE" sz="1900" b="1" dirty="0" smtClean="0">
                <a:solidFill>
                  <a:srgbClr val="00B0F0"/>
                </a:solidFill>
              </a:rPr>
              <a:t>Lieferengpässe und Stoffpreissteigerungen infolge des russischen Angriffskriegs auf die Ukraine</a:t>
            </a:r>
            <a:endParaRPr lang="de-DE" sz="1900" b="1" dirty="0">
              <a:solidFill>
                <a:srgbClr val="00B0F0"/>
              </a:solidFill>
            </a:endParaRPr>
          </a:p>
        </p:txBody>
      </p:sp>
      <p:sp>
        <p:nvSpPr>
          <p:cNvPr id="8" name="Textplatzhalter 7"/>
          <p:cNvSpPr>
            <a:spLocks noGrp="1"/>
          </p:cNvSpPr>
          <p:nvPr>
            <p:ph type="body" sz="quarter" idx="13"/>
          </p:nvPr>
        </p:nvSpPr>
        <p:spPr>
          <a:xfrm>
            <a:off x="244474" y="1706563"/>
            <a:ext cx="11520000" cy="4397375"/>
          </a:xfrm>
        </p:spPr>
        <p:txBody>
          <a:bodyPr>
            <a:normAutofit/>
          </a:bodyPr>
          <a:lstStyle/>
          <a:p>
            <a:pPr marL="342900" indent="-342900">
              <a:buFont typeface="Wingdings" panose="05000000000000000000" pitchFamily="2" charset="2"/>
              <a:buChar char="Ø"/>
            </a:pPr>
            <a:r>
              <a:rPr lang="de-DE" sz="2000" b="1" dirty="0" smtClean="0"/>
              <a:t>Krieg </a:t>
            </a:r>
            <a:r>
              <a:rPr lang="de-DE" sz="2000" b="1" dirty="0"/>
              <a:t>in der Ukraine </a:t>
            </a:r>
            <a:r>
              <a:rPr lang="de-DE" sz="2000" dirty="0"/>
              <a:t>hat nicht nur </a:t>
            </a:r>
            <a:r>
              <a:rPr lang="de-DE" sz="2000" dirty="0" smtClean="0"/>
              <a:t>Auswirkungen </a:t>
            </a:r>
            <a:r>
              <a:rPr lang="de-DE" sz="2000" dirty="0"/>
              <a:t>auf das Leben der Menschen in der </a:t>
            </a:r>
            <a:r>
              <a:rPr lang="de-DE" sz="2000" dirty="0" smtClean="0"/>
              <a:t>Region </a:t>
            </a:r>
          </a:p>
          <a:p>
            <a:pPr marL="342900" indent="-342900">
              <a:buFont typeface="Wingdings" panose="05000000000000000000" pitchFamily="2" charset="2"/>
              <a:buChar char="Ø"/>
            </a:pPr>
            <a:r>
              <a:rPr lang="de-DE" sz="2000" dirty="0" smtClean="0"/>
              <a:t>weltweit verhängte </a:t>
            </a:r>
            <a:r>
              <a:rPr lang="de-DE" sz="2000" dirty="0"/>
              <a:t>Sanktionen gegen </a:t>
            </a:r>
            <a:r>
              <a:rPr lang="de-DE" sz="2000" dirty="0" smtClean="0"/>
              <a:t>Russland führen </a:t>
            </a:r>
            <a:r>
              <a:rPr lang="de-DE" sz="2000" dirty="0"/>
              <a:t>zu </a:t>
            </a:r>
            <a:r>
              <a:rPr lang="de-DE" sz="2000" b="1" dirty="0"/>
              <a:t>Materialengpässen</a:t>
            </a:r>
            <a:r>
              <a:rPr lang="de-DE" sz="2000" dirty="0"/>
              <a:t> und </a:t>
            </a:r>
            <a:r>
              <a:rPr lang="de-DE" sz="2000" b="1" dirty="0"/>
              <a:t>Stoffpreissteigerungen</a:t>
            </a:r>
            <a:r>
              <a:rPr lang="de-DE" sz="2000" dirty="0"/>
              <a:t> wichtiger </a:t>
            </a:r>
            <a:r>
              <a:rPr lang="de-DE" sz="2000" dirty="0" smtClean="0"/>
              <a:t>Baustoffe</a:t>
            </a:r>
          </a:p>
          <a:p>
            <a:pPr marL="342900" indent="-342900">
              <a:buFont typeface="Wingdings" panose="05000000000000000000" pitchFamily="2" charset="2"/>
              <a:buChar char="Ø"/>
            </a:pPr>
            <a:r>
              <a:rPr lang="de-DE" sz="2000" dirty="0" smtClean="0"/>
              <a:t>aus </a:t>
            </a:r>
            <a:r>
              <a:rPr lang="de-DE" sz="2000" dirty="0"/>
              <a:t>Russland, der Ukraine und </a:t>
            </a:r>
            <a:r>
              <a:rPr lang="de-DE" sz="2000" dirty="0" smtClean="0"/>
              <a:t>Weißrussland kommen ca. 30 % </a:t>
            </a:r>
            <a:r>
              <a:rPr lang="de-DE" sz="2000" dirty="0"/>
              <a:t>des</a:t>
            </a:r>
            <a:r>
              <a:rPr lang="de-DE" sz="2000" b="1" dirty="0"/>
              <a:t> </a:t>
            </a:r>
            <a:r>
              <a:rPr lang="de-DE" sz="2000" b="1" dirty="0" smtClean="0"/>
              <a:t>Baustahls</a:t>
            </a:r>
            <a:r>
              <a:rPr lang="de-DE" sz="2000" dirty="0" smtClean="0"/>
              <a:t>, ca. 40 % der </a:t>
            </a:r>
            <a:r>
              <a:rPr lang="de-DE" sz="2000" b="1" dirty="0" smtClean="0"/>
              <a:t>Anteile </a:t>
            </a:r>
            <a:r>
              <a:rPr lang="de-DE" sz="2000" b="1" dirty="0"/>
              <a:t>von Roheisen </a:t>
            </a:r>
            <a:r>
              <a:rPr lang="de-DE" sz="2000" dirty="0" smtClean="0"/>
              <a:t>und weiterer </a:t>
            </a:r>
            <a:r>
              <a:rPr lang="de-DE" sz="2000" dirty="0"/>
              <a:t>Rohstoffe</a:t>
            </a:r>
            <a:r>
              <a:rPr lang="de-DE" sz="2000" dirty="0" smtClean="0"/>
              <a:t>,</a:t>
            </a:r>
            <a:r>
              <a:rPr lang="de-DE" sz="2000" dirty="0"/>
              <a:t> </a:t>
            </a:r>
            <a:r>
              <a:rPr lang="de-DE" sz="2000" dirty="0" smtClean="0"/>
              <a:t>wie z.B. </a:t>
            </a:r>
            <a:r>
              <a:rPr lang="de-DE" sz="2000" b="1" dirty="0" smtClean="0"/>
              <a:t>Nickel</a:t>
            </a:r>
            <a:r>
              <a:rPr lang="de-DE" sz="2000" dirty="0" smtClean="0"/>
              <a:t> (25 %) </a:t>
            </a:r>
            <a:r>
              <a:rPr lang="de-DE" sz="2000" dirty="0"/>
              <a:t>und </a:t>
            </a:r>
            <a:r>
              <a:rPr lang="de-DE" sz="2000" b="1" dirty="0"/>
              <a:t>Titan</a:t>
            </a:r>
            <a:r>
              <a:rPr lang="de-DE" sz="2000" dirty="0"/>
              <a:t> </a:t>
            </a:r>
            <a:r>
              <a:rPr lang="de-DE" sz="2000" dirty="0" smtClean="0"/>
              <a:t>(75 %) </a:t>
            </a:r>
            <a:r>
              <a:rPr lang="de-DE" sz="2000" dirty="0"/>
              <a:t>die </a:t>
            </a:r>
            <a:r>
              <a:rPr lang="de-DE" sz="2000" dirty="0" smtClean="0"/>
              <a:t>für Stahllegierung notwendig sind</a:t>
            </a:r>
          </a:p>
          <a:p>
            <a:pPr marL="342900" indent="-342900">
              <a:buFont typeface="Wingdings" panose="05000000000000000000" pitchFamily="2" charset="2"/>
              <a:buChar char="Ø"/>
            </a:pPr>
            <a:r>
              <a:rPr lang="de-DE" sz="2000" dirty="0"/>
              <a:t>c</a:t>
            </a:r>
            <a:r>
              <a:rPr lang="de-DE" sz="2000" dirty="0" smtClean="0"/>
              <a:t>a. </a:t>
            </a:r>
            <a:r>
              <a:rPr lang="de-DE" sz="2000" dirty="0"/>
              <a:t>30 </a:t>
            </a:r>
            <a:r>
              <a:rPr lang="de-DE" sz="2000" dirty="0" smtClean="0"/>
              <a:t>% unserer Bitumenversorgung </a:t>
            </a:r>
            <a:r>
              <a:rPr lang="de-DE" sz="2000" dirty="0"/>
              <a:t>erfolgt in Abhängigkeit von </a:t>
            </a:r>
            <a:r>
              <a:rPr lang="de-DE" sz="2000" dirty="0" smtClean="0"/>
              <a:t>Russland</a:t>
            </a:r>
          </a:p>
          <a:p>
            <a:pPr marL="342900" indent="-342900">
              <a:buFont typeface="Wingdings" panose="05000000000000000000" pitchFamily="2" charset="2"/>
              <a:buChar char="Ø"/>
            </a:pPr>
            <a:r>
              <a:rPr lang="de-DE" sz="2000" dirty="0" smtClean="0"/>
              <a:t>erheblich </a:t>
            </a:r>
            <a:r>
              <a:rPr lang="de-DE" sz="2000" dirty="0"/>
              <a:t>gestiegen sind </a:t>
            </a:r>
            <a:r>
              <a:rPr lang="de-DE" sz="2000" dirty="0" smtClean="0"/>
              <a:t>zudem </a:t>
            </a:r>
            <a:r>
              <a:rPr lang="de-DE" sz="2000" b="1" dirty="0" smtClean="0"/>
              <a:t>Kosten</a:t>
            </a:r>
            <a:r>
              <a:rPr lang="de-DE" sz="2000" dirty="0" smtClean="0"/>
              <a:t> </a:t>
            </a:r>
            <a:r>
              <a:rPr lang="de-DE" sz="2000" dirty="0"/>
              <a:t>für </a:t>
            </a:r>
            <a:r>
              <a:rPr lang="de-DE" sz="2000" b="1" dirty="0"/>
              <a:t>Energie</a:t>
            </a:r>
            <a:r>
              <a:rPr lang="de-DE" sz="2000" dirty="0"/>
              <a:t> und </a:t>
            </a:r>
            <a:r>
              <a:rPr lang="de-DE" sz="2000" b="1" dirty="0" smtClean="0"/>
              <a:t>Kraftstoffe - </a:t>
            </a:r>
            <a:r>
              <a:rPr lang="de-DE" sz="2000" dirty="0" smtClean="0"/>
              <a:t>Baustellengemeinkosten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9207331"/>
      </p:ext>
    </p:extLst>
  </p:cSld>
  <p:clrMapOvr>
    <a:masterClrMapping/>
  </p:clrMapOvr>
  <mc:AlternateContent xmlns:mc="http://schemas.openxmlformats.org/markup-compatibility/2006" xmlns:p14="http://schemas.microsoft.com/office/powerpoint/2010/main">
    <mc:Choice Requires="p14">
      <p:transition spd="slow" p14:dur="2000" advTm="64025"/>
    </mc:Choice>
    <mc:Fallback xmlns="">
      <p:transition spd="slow" advTm="6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30</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3. </a:t>
            </a:r>
            <a:r>
              <a:rPr lang="de-DE" dirty="0" smtClean="0">
                <a:solidFill>
                  <a:srgbClr val="00B0F0"/>
                </a:solidFill>
              </a:rPr>
              <a:t>Sonderregelungen Stoffpreisgleitklausel </a:t>
            </a:r>
            <a:r>
              <a:rPr lang="de-DE" sz="1400" dirty="0" smtClean="0">
                <a:solidFill>
                  <a:srgbClr val="00B0F0"/>
                </a:solidFill>
              </a:rPr>
              <a:t>StMB </a:t>
            </a:r>
            <a:r>
              <a:rPr lang="de-DE" sz="1400" dirty="0">
                <a:solidFill>
                  <a:srgbClr val="00B0F0"/>
                </a:solidFill>
              </a:rPr>
              <a:t>– C4 – 40012.1-3-2-13 vom 31.03.2022 </a:t>
            </a:r>
          </a:p>
        </p:txBody>
      </p:sp>
      <p:sp>
        <p:nvSpPr>
          <p:cNvPr id="8" name="Textplatzhalter 7"/>
          <p:cNvSpPr>
            <a:spLocks noGrp="1"/>
          </p:cNvSpPr>
          <p:nvPr>
            <p:ph type="body" sz="quarter" idx="13"/>
          </p:nvPr>
        </p:nvSpPr>
        <p:spPr/>
        <p:txBody>
          <a:bodyPr>
            <a:normAutofit/>
          </a:bodyPr>
          <a:lstStyle/>
          <a:p>
            <a:endParaRPr lang="de-DE" sz="1200" dirty="0"/>
          </a:p>
          <a:p>
            <a:endParaRPr lang="de-DE" sz="1200" dirty="0" smtClean="0"/>
          </a:p>
          <a:p>
            <a:endParaRPr lang="de-DE" sz="1200" dirty="0"/>
          </a:p>
          <a:p>
            <a:endParaRPr lang="de-DE" sz="1200" dirty="0" smtClean="0"/>
          </a:p>
        </p:txBody>
      </p:sp>
      <p:pic>
        <p:nvPicPr>
          <p:cNvPr id="7"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43840" y="1385740"/>
            <a:ext cx="2922145" cy="3863477"/>
          </a:xfrm>
          <a:prstGeom prst="rect">
            <a:avLst/>
          </a:prstGeom>
          <a:ln>
            <a:solidFill>
              <a:schemeClr val="tx1"/>
            </a:solidFill>
          </a:ln>
        </p:spPr>
      </p:pic>
      <p:pic>
        <p:nvPicPr>
          <p:cNvPr id="9" name="Bildplatzhalter 6" descr="Wind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318235" y="1371069"/>
            <a:ext cx="3000339" cy="3878148"/>
          </a:xfrm>
          <a:prstGeom prst="rect">
            <a:avLst/>
          </a:prstGeom>
          <a:ln>
            <a:solidFill>
              <a:schemeClr val="tx1"/>
            </a:solidFill>
          </a:ln>
        </p:spPr>
      </p:pic>
      <p:pic>
        <p:nvPicPr>
          <p:cNvPr id="10" name="Bildplatzhalter 6" descr="Window"/>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462755" y="1371069"/>
            <a:ext cx="2777933" cy="3878147"/>
          </a:xfrm>
          <a:prstGeom prst="rect">
            <a:avLst/>
          </a:prstGeom>
          <a:ln>
            <a:solidFill>
              <a:schemeClr val="tx1"/>
            </a:solidFill>
          </a:ln>
        </p:spPr>
      </p:pic>
      <p:pic>
        <p:nvPicPr>
          <p:cNvPr id="11" name="Bildplatzhalter 6" descr="Window"/>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381685" y="1365825"/>
            <a:ext cx="2683315" cy="3863477"/>
          </a:xfrm>
          <a:prstGeom prst="rect">
            <a:avLst/>
          </a:prstGeom>
          <a:ln>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0751219"/>
      </p:ext>
    </p:extLst>
  </p:cSld>
  <p:clrMapOvr>
    <a:masterClrMapping/>
  </p:clrMapOvr>
  <mc:AlternateContent xmlns:mc="http://schemas.openxmlformats.org/markup-compatibility/2006" xmlns:p14="http://schemas.microsoft.com/office/powerpoint/2010/main">
    <mc:Choice Requires="p14">
      <p:transition spd="slow" p14:dur="2000" advTm="14377"/>
    </mc:Choice>
    <mc:Fallback xmlns="">
      <p:transition spd="slow" advTm="1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31</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dirty="0">
                <a:solidFill>
                  <a:srgbClr val="00B0F0"/>
                </a:solidFill>
              </a:rPr>
              <a:t>3. 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C4 – 40012.1-3-2-13 vom 31.03.2022</a:t>
            </a:r>
            <a:br>
              <a:rPr lang="de-DE" sz="1400" dirty="0">
                <a:solidFill>
                  <a:srgbClr val="00B0F0"/>
                </a:solidFill>
              </a:rPr>
            </a:br>
            <a:r>
              <a:rPr lang="de-DE" sz="1400" dirty="0">
                <a:solidFill>
                  <a:srgbClr val="00B0F0"/>
                </a:solidFill>
              </a:rPr>
              <a:t>      </a:t>
            </a:r>
            <a:r>
              <a:rPr lang="de-DE" sz="2000" dirty="0">
                <a:solidFill>
                  <a:srgbClr val="FF0000"/>
                </a:solidFill>
              </a:rPr>
              <a:t> </a:t>
            </a:r>
            <a:r>
              <a:rPr lang="de-DE" sz="2000" dirty="0" err="1">
                <a:solidFill>
                  <a:srgbClr val="FF0000"/>
                </a:solidFill>
              </a:rPr>
              <a:t>StMI</a:t>
            </a:r>
            <a:r>
              <a:rPr lang="de-DE" sz="2000" dirty="0">
                <a:solidFill>
                  <a:srgbClr val="FF0000"/>
                </a:solidFill>
              </a:rPr>
              <a:t> </a:t>
            </a:r>
            <a:r>
              <a:rPr lang="de-DE" sz="1800" b="1" dirty="0">
                <a:solidFill>
                  <a:srgbClr val="FF0000"/>
                </a:solidFill>
              </a:rPr>
              <a:t>Anwendung für Kommunen empfohlen </a:t>
            </a: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pic>
        <p:nvPicPr>
          <p:cNvPr id="12" name="Bildplatzhalter 6" descr="StMI_2022-04-06 Lieferengpässe; Stoffpreisgleitklauseln_(Kopie) (002).pdf - Adobe Acrobat Pro 20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79996" y="1479176"/>
            <a:ext cx="3684478" cy="4545040"/>
          </a:xfrm>
          <a:prstGeom prst="rect">
            <a:avLst/>
          </a:prstGeom>
          <a:ln>
            <a:solidFill>
              <a:schemeClr val="tx1"/>
            </a:solidFill>
          </a:ln>
        </p:spPr>
      </p:pic>
      <p:pic>
        <p:nvPicPr>
          <p:cNvPr id="13" name="Bildplatzhalter 6" descr="StMI_2022-04-06 Lieferengpässe; Stoffpreisgleitklauseln_(Kopie) (002).pdf - Adobe Acrobat Pro 20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320813" y="1479176"/>
            <a:ext cx="3416526" cy="4543316"/>
          </a:xfrm>
          <a:prstGeom prst="rect">
            <a:avLst/>
          </a:prstGeom>
          <a:ln>
            <a:solidFill>
              <a:schemeClr val="tx1"/>
            </a:solidFill>
          </a:ln>
        </p:spPr>
      </p:pic>
      <p:pic>
        <p:nvPicPr>
          <p:cNvPr id="14" name="Bildplatzhalter 6" descr="StMI_2022-04-06 Lieferengpässe; Stoffpreisgleitklauseln_(Kopie) (002).pdf - Adobe Acrobat Pro 20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18766" y="1479177"/>
            <a:ext cx="3289201" cy="4543316"/>
          </a:xfrm>
          <a:prstGeom prst="rect">
            <a:avLst/>
          </a:prstGeom>
          <a:ln>
            <a:solidFill>
              <a:schemeClr val="tx1"/>
            </a:solidFill>
          </a:ln>
        </p:spPr>
      </p:pic>
      <p:sp>
        <p:nvSpPr>
          <p:cNvPr id="5" name="Rechteck 4"/>
          <p:cNvSpPr/>
          <p:nvPr/>
        </p:nvSpPr>
        <p:spPr>
          <a:xfrm>
            <a:off x="4198802" y="5506146"/>
            <a:ext cx="3636352" cy="706395"/>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links 5"/>
          <p:cNvSpPr/>
          <p:nvPr/>
        </p:nvSpPr>
        <p:spPr>
          <a:xfrm>
            <a:off x="7390821" y="5555946"/>
            <a:ext cx="2909626" cy="40594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0393613"/>
      </p:ext>
    </p:extLst>
  </p:cSld>
  <p:clrMapOvr>
    <a:masterClrMapping/>
  </p:clrMapOvr>
  <mc:AlternateContent xmlns:mc="http://schemas.openxmlformats.org/markup-compatibility/2006" xmlns:p14="http://schemas.microsoft.com/office/powerpoint/2010/main">
    <mc:Choice Requires="p14">
      <p:transition spd="slow" p14:dur="2000" advTm="13632"/>
    </mc:Choice>
    <mc:Fallback xmlns="">
      <p:transition spd="slow" advTm="1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33132-FD0B-4267-BE59-84D94BD7AF5E}" type="slidenum">
              <a:rPr kumimoji="0" lang="de-DE"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Fußzeilenplatzhalter 2"/>
          <p:cNvSpPr>
            <a:spLocks noGrp="1"/>
          </p:cNvSpPr>
          <p:nvPr>
            <p:ph type="ftr" sz="quarter" idx="11"/>
          </p:nvPr>
        </p:nvSpPr>
        <p:spPr/>
        <p:txBody>
          <a:bodyPr/>
          <a:lstStyle/>
          <a:p>
            <a:pPr>
              <a:defRPr/>
            </a:pPr>
            <a:r>
              <a:rPr lang="de-DE" dirty="0" smtClean="0">
                <a:solidFill>
                  <a:schemeClr val="bg1">
                    <a:lumMod val="65000"/>
                  </a:schemeClr>
                </a:solidFill>
              </a:rPr>
              <a:t>Bayerisches Staatsministerium für Wohnen, Bau und Verkehr   Iris </a:t>
            </a:r>
            <a:r>
              <a:rPr lang="de-DE" dirty="0" err="1" smtClean="0">
                <a:solidFill>
                  <a:schemeClr val="bg1">
                    <a:lumMod val="65000"/>
                  </a:schemeClr>
                </a:solidFill>
              </a:rPr>
              <a:t>Heißmeyer</a:t>
            </a:r>
            <a:r>
              <a:rPr lang="de-DE" dirty="0" smtClean="0">
                <a:solidFill>
                  <a:schemeClr val="bg1">
                    <a:lumMod val="65000"/>
                  </a:schemeClr>
                </a:solidFill>
              </a:rPr>
              <a:t> -  Aktuelle Regelungen  zur Vereinbarung von Stoffpreisgleitklauseln   18.07.2022</a:t>
            </a:r>
            <a:endParaRPr kumimoji="0" lang="de-DE"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Titel 3"/>
          <p:cNvSpPr>
            <a:spLocks noGrp="1"/>
          </p:cNvSpPr>
          <p:nvPr>
            <p:ph type="title"/>
          </p:nvPr>
        </p:nvSpPr>
        <p:spPr>
          <a:xfrm>
            <a:off x="244474" y="467137"/>
            <a:ext cx="11520000" cy="629699"/>
          </a:xfrm>
        </p:spPr>
        <p:txBody>
          <a:bodyPr/>
          <a:lstStyle/>
          <a:p>
            <a:r>
              <a:rPr lang="de-DE" b="1" dirty="0">
                <a:solidFill>
                  <a:srgbClr val="00B0F0"/>
                </a:solidFill>
              </a:rPr>
              <a:t>3. </a:t>
            </a:r>
            <a:r>
              <a:rPr lang="de-DE" dirty="0">
                <a:solidFill>
                  <a:srgbClr val="00B0F0"/>
                </a:solidFill>
              </a:rPr>
              <a:t>Sonderregelungen </a:t>
            </a:r>
            <a:r>
              <a:rPr lang="de-DE" dirty="0" smtClean="0">
                <a:solidFill>
                  <a:srgbClr val="00B0F0"/>
                </a:solidFill>
              </a:rPr>
              <a:t>Stoffpreisgleitklausel </a:t>
            </a:r>
            <a:r>
              <a:rPr lang="de-DE" dirty="0">
                <a:solidFill>
                  <a:srgbClr val="00B0F0"/>
                </a:solidFill>
              </a:rPr>
              <a:t>StMB </a:t>
            </a:r>
            <a:r>
              <a:rPr lang="de-DE" sz="1400" dirty="0">
                <a:solidFill>
                  <a:srgbClr val="00B0F0"/>
                </a:solidFill>
              </a:rPr>
              <a:t>– C4 – 40012.1-3-2-13 vom 31.03.2022</a:t>
            </a:r>
            <a:r>
              <a:rPr lang="de-DE" dirty="0">
                <a:solidFill>
                  <a:srgbClr val="0070C0"/>
                </a:solidFill>
              </a:rPr>
              <a:t/>
            </a:r>
            <a:br>
              <a:rPr lang="de-DE" dirty="0">
                <a:solidFill>
                  <a:srgbClr val="0070C0"/>
                </a:solidFill>
              </a:rPr>
            </a:br>
            <a:endParaRPr lang="de-DE" u="sng" dirty="0">
              <a:solidFill>
                <a:schemeClr val="tx1"/>
              </a:solidFill>
            </a:endParaRPr>
          </a:p>
        </p:txBody>
      </p:sp>
      <p:sp>
        <p:nvSpPr>
          <p:cNvPr id="6" name="Textplatzhalter 5"/>
          <p:cNvSpPr>
            <a:spLocks noGrp="1"/>
          </p:cNvSpPr>
          <p:nvPr>
            <p:ph type="body" sz="quarter" idx="13"/>
          </p:nvPr>
        </p:nvSpPr>
        <p:spPr>
          <a:xfrm>
            <a:off x="326003" y="1595523"/>
            <a:ext cx="11380158" cy="4598543"/>
          </a:xfrm>
          <a:ln>
            <a:solidFill>
              <a:srgbClr val="FF0000"/>
            </a:solidFill>
          </a:ln>
        </p:spPr>
        <p:txBody>
          <a:bodyPr>
            <a:normAutofit/>
          </a:bodyPr>
          <a:lstStyle/>
          <a:p>
            <a:pPr marL="571500" indent="-571500">
              <a:spcBef>
                <a:spcPts val="0"/>
              </a:spcBef>
              <a:buFont typeface="Wingdings" panose="05000000000000000000" pitchFamily="2" charset="2"/>
              <a:buChar char="Ø"/>
            </a:pPr>
            <a:r>
              <a:rPr lang="de-DE" sz="2000" dirty="0"/>
              <a:t>Anzuwenden </a:t>
            </a:r>
            <a:r>
              <a:rPr lang="de-DE" sz="2000" dirty="0" smtClean="0"/>
              <a:t>für </a:t>
            </a:r>
            <a:r>
              <a:rPr lang="de-DE" sz="2000" dirty="0"/>
              <a:t>die </a:t>
            </a:r>
            <a:r>
              <a:rPr lang="de-DE" sz="2000" b="1" dirty="0"/>
              <a:t>Produktgruppen</a:t>
            </a:r>
            <a:r>
              <a:rPr lang="de-DE" sz="2000" dirty="0"/>
              <a:t> Stahl und Stahllegierungen, Aluminium, Kupfer, Erdölprodukte (Bitumen, Kunststoff-rohre, Folien und Dichtbahnen, Asphaltmischgut), </a:t>
            </a:r>
            <a:r>
              <a:rPr lang="de-DE" sz="2000" dirty="0" smtClean="0"/>
              <a:t>Epoxidharze, Zementprodukte</a:t>
            </a:r>
            <a:r>
              <a:rPr lang="de-DE" sz="2000" dirty="0"/>
              <a:t>, Holz sowie gusseiserne </a:t>
            </a:r>
            <a:r>
              <a:rPr lang="de-DE" sz="2000" dirty="0" smtClean="0"/>
              <a:t>Rohre</a:t>
            </a:r>
          </a:p>
          <a:p>
            <a:pPr marL="571500" indent="-571500">
              <a:spcBef>
                <a:spcPts val="0"/>
              </a:spcBef>
              <a:buFont typeface="Wingdings" panose="05000000000000000000" pitchFamily="2" charset="2"/>
              <a:buChar char="Ø"/>
            </a:pPr>
            <a:endParaRPr lang="de-DE" sz="800" dirty="0" smtClean="0"/>
          </a:p>
          <a:p>
            <a:pPr marL="571500" indent="-571500">
              <a:spcBef>
                <a:spcPts val="0"/>
              </a:spcBef>
              <a:buFont typeface="Wingdings" panose="05000000000000000000" pitchFamily="2" charset="2"/>
              <a:buChar char="Ø"/>
            </a:pPr>
            <a:r>
              <a:rPr lang="de-DE" sz="2000" dirty="0" smtClean="0"/>
              <a:t>Es </a:t>
            </a:r>
            <a:r>
              <a:rPr lang="de-DE" sz="2000" u="sng" dirty="0" smtClean="0"/>
              <a:t>ist </a:t>
            </a:r>
            <a:r>
              <a:rPr lang="de-DE" sz="2000" u="sng" dirty="0"/>
              <a:t>davon auszugehen</a:t>
            </a:r>
            <a:r>
              <a:rPr lang="de-DE" sz="2000" dirty="0"/>
              <a:t>, dass für die </a:t>
            </a:r>
            <a:r>
              <a:rPr lang="de-DE" sz="2000" dirty="0" smtClean="0"/>
              <a:t>diese Produkte </a:t>
            </a:r>
            <a:r>
              <a:rPr lang="de-DE" sz="2000" dirty="0"/>
              <a:t>ein nicht kalkulierbares </a:t>
            </a:r>
            <a:r>
              <a:rPr lang="de-DE" sz="2000" b="1" dirty="0"/>
              <a:t>Preisrisiko</a:t>
            </a:r>
            <a:r>
              <a:rPr lang="de-DE" sz="2000" dirty="0"/>
              <a:t> besteht</a:t>
            </a:r>
            <a:r>
              <a:rPr lang="de-DE" sz="2000" dirty="0" smtClean="0"/>
              <a:t>.</a:t>
            </a:r>
          </a:p>
          <a:p>
            <a:pPr>
              <a:spcBef>
                <a:spcPts val="0"/>
              </a:spcBef>
            </a:pPr>
            <a:r>
              <a:rPr lang="de-DE" sz="800" dirty="0" smtClean="0"/>
              <a:t>	</a:t>
            </a:r>
          </a:p>
          <a:p>
            <a:pPr marL="571500" indent="-571500">
              <a:spcBef>
                <a:spcPts val="0"/>
              </a:spcBef>
              <a:buFont typeface="Wingdings" panose="05000000000000000000" pitchFamily="2" charset="2"/>
              <a:buChar char="Ø"/>
            </a:pPr>
            <a:r>
              <a:rPr lang="de-DE" sz="2000" dirty="0" err="1" smtClean="0"/>
              <a:t>Preisgleitung</a:t>
            </a:r>
            <a:r>
              <a:rPr lang="de-DE" sz="2000" dirty="0" smtClean="0"/>
              <a:t> ist für </a:t>
            </a:r>
            <a:r>
              <a:rPr lang="de-DE" sz="2000" dirty="0"/>
              <a:t>die o.g. Produkte anzuwenden, wenn </a:t>
            </a:r>
            <a:r>
              <a:rPr lang="de-DE" sz="2000" b="1" dirty="0" smtClean="0"/>
              <a:t>Zeitraum </a:t>
            </a:r>
            <a:r>
              <a:rPr lang="de-DE" sz="2000" b="1" dirty="0"/>
              <a:t>zwischen </a:t>
            </a:r>
            <a:r>
              <a:rPr lang="de-DE" sz="2000" u="sng" dirty="0" smtClean="0"/>
              <a:t>Angebotsabgabe </a:t>
            </a:r>
            <a:r>
              <a:rPr lang="de-DE" sz="2000" u="sng" dirty="0"/>
              <a:t>und </a:t>
            </a:r>
            <a:r>
              <a:rPr lang="de-DE" sz="2000" u="sng" dirty="0" smtClean="0"/>
              <a:t>Zeitpunkt </a:t>
            </a:r>
            <a:r>
              <a:rPr lang="de-DE" sz="2000" u="sng" dirty="0"/>
              <a:t>der vereinbarten Fertigstellung </a:t>
            </a:r>
            <a:r>
              <a:rPr lang="de-DE" sz="2000" b="1" dirty="0"/>
              <a:t>mindestens 1 Monat </a:t>
            </a:r>
            <a:r>
              <a:rPr lang="de-DE" sz="2000" dirty="0" smtClean="0"/>
              <a:t>beträgt</a:t>
            </a:r>
          </a:p>
          <a:p>
            <a:pPr marL="571500" indent="-571500">
              <a:spcBef>
                <a:spcPts val="0"/>
              </a:spcBef>
              <a:buFont typeface="Wingdings" panose="05000000000000000000" pitchFamily="2" charset="2"/>
              <a:buChar char="Ø"/>
            </a:pPr>
            <a:endParaRPr lang="de-DE" sz="800" dirty="0" smtClean="0"/>
          </a:p>
          <a:p>
            <a:pPr marL="571500" indent="-571500">
              <a:spcBef>
                <a:spcPts val="0"/>
              </a:spcBef>
              <a:buFont typeface="Wingdings" panose="05000000000000000000" pitchFamily="2" charset="2"/>
              <a:buChar char="Ø"/>
            </a:pPr>
            <a:r>
              <a:rPr lang="de-DE" sz="2000" b="1" dirty="0" smtClean="0"/>
              <a:t>Erheblichkeit</a:t>
            </a:r>
            <a:r>
              <a:rPr lang="de-DE" sz="2000" dirty="0" smtClean="0"/>
              <a:t> des Stoffkostenanteils, mindestens </a:t>
            </a:r>
            <a:r>
              <a:rPr lang="de-DE" sz="2000" b="1" dirty="0" smtClean="0"/>
              <a:t>1% </a:t>
            </a:r>
            <a:r>
              <a:rPr lang="de-DE" sz="2000" dirty="0" smtClean="0"/>
              <a:t>der geschätzten Auftragssumme</a:t>
            </a:r>
          </a:p>
        </p:txBody>
      </p:sp>
      <p:sp>
        <p:nvSpPr>
          <p:cNvPr id="8" name="Textplatzhalter 5"/>
          <p:cNvSpPr txBox="1">
            <a:spLocks/>
          </p:cNvSpPr>
          <p:nvPr/>
        </p:nvSpPr>
        <p:spPr>
          <a:xfrm>
            <a:off x="244473" y="1606378"/>
            <a:ext cx="11519999" cy="4228814"/>
          </a:xfrm>
          <a:prstGeom prst="rect">
            <a:avLst/>
          </a:prstGeom>
        </p:spPr>
        <p:txBody>
          <a:bodyPr lIns="0">
            <a:normAutofit/>
          </a:bodyPr>
          <a:lstStyle>
            <a:lvl1pPr marL="0" marR="0" indent="0" algn="l" defTabSz="914400" rtl="0" eaLnBrk="1" fontAlgn="auto" latinLnBrk="0" hangingPunct="1">
              <a:lnSpc>
                <a:spcPct val="150000"/>
              </a:lnSpc>
              <a:spcBef>
                <a:spcPts val="1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5" name="Textfeld 4"/>
          <p:cNvSpPr txBox="1"/>
          <p:nvPr/>
        </p:nvSpPr>
        <p:spPr>
          <a:xfrm>
            <a:off x="243840" y="942318"/>
            <a:ext cx="10204174" cy="523220"/>
          </a:xfrm>
          <a:prstGeom prst="rect">
            <a:avLst/>
          </a:prstGeom>
          <a:noFill/>
        </p:spPr>
        <p:txBody>
          <a:bodyPr wrap="square" rtlCol="0">
            <a:spAutoFit/>
          </a:bodyPr>
          <a:lstStyle/>
          <a:p>
            <a:pPr algn="ctr"/>
            <a:r>
              <a:rPr lang="de-DE" sz="2800" b="1" dirty="0" smtClean="0">
                <a:solidFill>
                  <a:srgbClr val="00B0F0"/>
                </a:solidFill>
              </a:rPr>
              <a:t>II. Neue Vergabeverfahren</a:t>
            </a:r>
            <a:endParaRPr lang="de-DE" sz="2800" b="1" dirty="0">
              <a:solidFill>
                <a:srgbClr val="00B0F0"/>
              </a:solidFill>
            </a:endParaRPr>
          </a:p>
        </p:txBody>
      </p:sp>
      <p:sp>
        <p:nvSpPr>
          <p:cNvPr id="7" name="Textfeld 6"/>
          <p:cNvSpPr txBox="1"/>
          <p:nvPr/>
        </p:nvSpPr>
        <p:spPr>
          <a:xfrm>
            <a:off x="2986202" y="5846047"/>
            <a:ext cx="6770540" cy="384721"/>
          </a:xfrm>
          <a:prstGeom prst="rect">
            <a:avLst/>
          </a:prstGeom>
          <a:solidFill>
            <a:schemeClr val="accent2">
              <a:lumMod val="20000"/>
              <a:lumOff val="80000"/>
            </a:schemeClr>
          </a:solidFill>
          <a:ln>
            <a:solidFill>
              <a:srgbClr val="FF0000"/>
            </a:solidFill>
          </a:ln>
        </p:spPr>
        <p:txBody>
          <a:bodyPr wrap="square" rtlCol="0">
            <a:spAutoFit/>
          </a:bodyPr>
          <a:lstStyle/>
          <a:p>
            <a:r>
              <a:rPr lang="de-DE" sz="1900" b="1" dirty="0">
                <a:solidFill>
                  <a:srgbClr val="FF0000"/>
                </a:solidFill>
              </a:rPr>
              <a:t> </a:t>
            </a:r>
            <a:r>
              <a:rPr lang="de-DE" sz="1900" b="1" dirty="0" smtClean="0">
                <a:solidFill>
                  <a:srgbClr val="FF0000"/>
                </a:solidFill>
              </a:rPr>
              <a:t>Neu!! </a:t>
            </a:r>
            <a:r>
              <a:rPr lang="de-DE" dirty="0" smtClean="0">
                <a:solidFill>
                  <a:srgbClr val="FF0000"/>
                </a:solidFill>
              </a:rPr>
              <a:t>mittlerweile </a:t>
            </a:r>
            <a:r>
              <a:rPr lang="de-DE" dirty="0">
                <a:solidFill>
                  <a:srgbClr val="FF0000"/>
                </a:solidFill>
              </a:rPr>
              <a:t>mit MS vom 24.06.2022 auf </a:t>
            </a:r>
            <a:r>
              <a:rPr lang="de-DE" b="1" dirty="0">
                <a:solidFill>
                  <a:srgbClr val="FF0000"/>
                </a:solidFill>
              </a:rPr>
              <a:t>0,5 % </a:t>
            </a:r>
            <a:r>
              <a:rPr lang="de-DE" dirty="0">
                <a:solidFill>
                  <a:srgbClr val="FF0000"/>
                </a:solidFill>
              </a:rPr>
              <a:t>reduziert</a:t>
            </a:r>
            <a:r>
              <a:rPr lang="de-DE" dirty="0" smtClean="0">
                <a:solidFill>
                  <a:srgbClr val="FF0000"/>
                </a:solidFill>
              </a:rPr>
              <a:t>!!!</a:t>
            </a:r>
            <a:endParaRPr lang="de-D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6501869"/>
      </p:ext>
    </p:extLst>
  </p:cSld>
  <p:clrMapOvr>
    <a:masterClrMapping/>
  </p:clrMapOvr>
  <mc:AlternateContent xmlns:mc="http://schemas.openxmlformats.org/markup-compatibility/2006" xmlns:p14="http://schemas.microsoft.com/office/powerpoint/2010/main">
    <mc:Choice Requires="p14">
      <p:transition spd="slow" p14:dur="2000" advTm="67953"/>
    </mc:Choice>
    <mc:Fallback xmlns="">
      <p:transition spd="slow" advTm="6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33</a:t>
            </a:fld>
            <a:endParaRPr lang="de-DE" dirty="0"/>
          </a:p>
        </p:txBody>
      </p:sp>
      <p:sp>
        <p:nvSpPr>
          <p:cNvPr id="3" name="Fußzeilenplatzhalter 2"/>
          <p:cNvSpPr>
            <a:spLocks noGrp="1"/>
          </p:cNvSpPr>
          <p:nvPr>
            <p:ph type="ftr" sz="quarter" idx="11"/>
          </p:nvPr>
        </p:nvSpPr>
        <p:spPr/>
        <p:txBody>
          <a:bodyPr/>
          <a:lstStyle/>
          <a:p>
            <a:r>
              <a:rPr lang="de-DE" dirty="0" smtClean="0"/>
              <a:t>Bayerisches Staatsministerium für Wohnen, Bau und Verkehr   Iris </a:t>
            </a:r>
            <a:r>
              <a:rPr lang="de-DE" dirty="0" err="1" smtClean="0"/>
              <a:t>Heißmeyer</a:t>
            </a:r>
            <a:r>
              <a:rPr lang="de-DE" dirty="0" smtClean="0"/>
              <a:t>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
            </a:r>
            <a:br>
              <a:rPr lang="de-DE" b="1" dirty="0" smtClean="0">
                <a:solidFill>
                  <a:srgbClr val="00B0F0"/>
                </a:solidFill>
              </a:rPr>
            </a:br>
            <a:r>
              <a:rPr lang="de-DE" b="1" dirty="0" smtClean="0">
                <a:solidFill>
                  <a:srgbClr val="00B0F0"/>
                </a:solidFill>
              </a:rPr>
              <a:t>3</a:t>
            </a:r>
            <a:r>
              <a:rPr lang="de-DE" b="1" dirty="0">
                <a:solidFill>
                  <a:srgbClr val="00B0F0"/>
                </a:solidFill>
              </a:rPr>
              <a:t>. </a:t>
            </a:r>
            <a:r>
              <a:rPr lang="de-DE" dirty="0">
                <a:solidFill>
                  <a:srgbClr val="00B0F0"/>
                </a:solidFill>
              </a:rPr>
              <a:t>Sonderregelungen </a:t>
            </a:r>
            <a:r>
              <a:rPr lang="de-DE" dirty="0" smtClean="0">
                <a:solidFill>
                  <a:srgbClr val="00B0F0"/>
                </a:solidFill>
              </a:rPr>
              <a:t>Stoffpreisgleitklausel </a:t>
            </a:r>
            <a:r>
              <a:rPr lang="de-DE" dirty="0">
                <a:solidFill>
                  <a:srgbClr val="00B0F0"/>
                </a:solidFill>
              </a:rPr>
              <a:t>StMB </a:t>
            </a:r>
            <a:r>
              <a:rPr lang="de-DE" sz="1400" dirty="0">
                <a:solidFill>
                  <a:srgbClr val="00B0F0"/>
                </a:solidFill>
              </a:rPr>
              <a:t>– C4 – 40012.1-3-2-13 vom 31.03.2022</a:t>
            </a:r>
            <a:r>
              <a:rPr lang="de-DE" dirty="0"/>
              <a:t/>
            </a:r>
            <a:br>
              <a:rPr lang="de-DE" dirty="0"/>
            </a:br>
            <a:r>
              <a:rPr lang="de-DE" dirty="0"/>
              <a:t> </a:t>
            </a:r>
          </a:p>
        </p:txBody>
      </p:sp>
      <p:sp>
        <p:nvSpPr>
          <p:cNvPr id="5" name="Textplatzhalter 4"/>
          <p:cNvSpPr>
            <a:spLocks noGrp="1"/>
          </p:cNvSpPr>
          <p:nvPr>
            <p:ph type="body" sz="quarter" idx="14"/>
          </p:nvPr>
        </p:nvSpPr>
        <p:spPr>
          <a:xfrm>
            <a:off x="264232" y="1001770"/>
            <a:ext cx="11520000" cy="609600"/>
          </a:xfrm>
        </p:spPr>
        <p:txBody>
          <a:bodyPr/>
          <a:lstStyle/>
          <a:p>
            <a:pPr algn="ctr"/>
            <a:r>
              <a:rPr lang="de-DE" sz="2800" b="1" dirty="0" smtClean="0">
                <a:solidFill>
                  <a:srgbClr val="00B0F0"/>
                </a:solidFill>
              </a:rPr>
              <a:t>Weitere Regeln und Hinweise</a:t>
            </a:r>
            <a:endParaRPr lang="de-DE" sz="2800" b="1" dirty="0">
              <a:solidFill>
                <a:srgbClr val="00B0F0"/>
              </a:solidFill>
            </a:endParaRPr>
          </a:p>
        </p:txBody>
      </p:sp>
      <p:pic>
        <p:nvPicPr>
          <p:cNvPr id="7" name="Bildplatzhalter 6" descr="2022-03-25_BWI7_70437_9#4-Stoffpreissteigerungen.pdf - Adobe Acrobat Pro 2017"/>
          <p:cNvPicPr>
            <a:picLocks noGrp="1" noChangeAspect="1"/>
          </p:cNvPicPr>
          <p:nvPr>
            <p:ph type="pic" idx="1"/>
          </p:nvPr>
        </p:nvPicPr>
        <p:blipFill>
          <a:blip r:embed="rId4">
            <a:extLst>
              <a:ext uri="{28A0092B-C50C-407E-A947-70E740481C1C}">
                <a14:useLocalDpi xmlns:a14="http://schemas.microsoft.com/office/drawing/2010/main" val="0"/>
              </a:ext>
            </a:extLst>
          </a:blip>
          <a:srcRect/>
          <a:stretch>
            <a:fillRect/>
          </a:stretch>
        </p:blipFill>
        <p:spPr>
          <a:xfrm>
            <a:off x="146917" y="1771157"/>
            <a:ext cx="11918083" cy="4167730"/>
          </a:xfrm>
        </p:spPr>
      </p:pic>
      <p:pic>
        <p:nvPicPr>
          <p:cNvPr id="8" name="Bildplatzhalter 6" descr="2022-03-25_BWI7_70437_9#4-Stoffpreissteigerungen.pdf - Adobe Acrobat Pro 2017"/>
          <p:cNvPicPr>
            <a:picLocks noGrp="1" noChangeAspect="1"/>
          </p:cNvPicPr>
          <p:nvPr>
            <p:ph type="pic" idx="1"/>
          </p:nvPr>
        </p:nvPicPr>
        <p:blipFill>
          <a:blip r:embed="rId5">
            <a:extLst>
              <a:ext uri="{28A0092B-C50C-407E-A947-70E740481C1C}">
                <a14:useLocalDpi xmlns:a14="http://schemas.microsoft.com/office/drawing/2010/main" val="0"/>
              </a:ext>
            </a:extLst>
          </a:blip>
          <a:srcRect/>
          <a:stretch>
            <a:fillRect/>
          </a:stretch>
        </p:blipFill>
        <p:spPr>
          <a:xfrm>
            <a:off x="146917" y="1771157"/>
            <a:ext cx="11754630" cy="4072537"/>
          </a:xfrm>
        </p:spPr>
      </p:pic>
      <p:pic>
        <p:nvPicPr>
          <p:cNvPr id="10" name="Bildplatzhalter 4" descr="2022-03-25_BWI7_70437_9#4-Stoffpreissteigerungen.pdf - Adobe Acrobat Pro 2017"/>
          <p:cNvPicPr>
            <a:picLocks noGrp="1" noChangeAspect="1"/>
          </p:cNvPicPr>
          <p:nvPr>
            <p:ph type="pic" idx="1"/>
          </p:nvPr>
        </p:nvPicPr>
        <p:blipFill>
          <a:blip r:embed="rId6">
            <a:extLst>
              <a:ext uri="{28A0092B-C50C-407E-A947-70E740481C1C}">
                <a14:useLocalDpi xmlns:a14="http://schemas.microsoft.com/office/drawing/2010/main" val="0"/>
              </a:ext>
            </a:extLst>
          </a:blip>
          <a:srcRect/>
          <a:stretch>
            <a:fillRect/>
          </a:stretch>
        </p:blipFill>
        <p:spPr>
          <a:xfrm>
            <a:off x="19213" y="2310599"/>
            <a:ext cx="12173489" cy="1760776"/>
          </a:xfrm>
        </p:spPr>
      </p:pic>
      <p:sp>
        <p:nvSpPr>
          <p:cNvPr id="6" name="Rechteck 5"/>
          <p:cNvSpPr/>
          <p:nvPr/>
        </p:nvSpPr>
        <p:spPr>
          <a:xfrm>
            <a:off x="310456" y="1706563"/>
            <a:ext cx="10961488" cy="4678204"/>
          </a:xfrm>
          <a:prstGeom prst="rect">
            <a:avLst/>
          </a:prstGeom>
        </p:spPr>
        <p:txBody>
          <a:bodyPr wrap="square">
            <a:spAutoFit/>
          </a:bodyPr>
          <a:lstStyle/>
          <a:p>
            <a:pPr lvl="0">
              <a:lnSpc>
                <a:spcPct val="90000"/>
              </a:lnSpc>
              <a:spcBef>
                <a:spcPts val="600"/>
              </a:spcBef>
            </a:pPr>
            <a:r>
              <a:rPr lang="de-DE" sz="2000" b="1" dirty="0">
                <a:solidFill>
                  <a:srgbClr val="00B0F0"/>
                </a:solidFill>
                <a:cs typeface="Arial" panose="020B0604020202020204" pitchFamily="34" charset="0"/>
              </a:rPr>
              <a:t>I. Stoffpreisgleitklausel für Betriebsstoffe</a:t>
            </a:r>
          </a:p>
          <a:p>
            <a:pPr marL="342900" indent="-342900">
              <a:spcBef>
                <a:spcPts val="600"/>
              </a:spcBef>
              <a:buFont typeface="Wingdings" panose="05000000000000000000" pitchFamily="2" charset="2"/>
              <a:buChar char="Ø"/>
            </a:pPr>
            <a:r>
              <a:rPr lang="de-DE" sz="2000" dirty="0" smtClean="0"/>
              <a:t>ausnahmsweise </a:t>
            </a:r>
            <a:r>
              <a:rPr lang="de-DE" sz="2000" dirty="0"/>
              <a:t>in </a:t>
            </a:r>
            <a:r>
              <a:rPr lang="de-DE" sz="2000" u="sng" dirty="0"/>
              <a:t>maschinenintensiven </a:t>
            </a:r>
            <a:r>
              <a:rPr lang="de-DE" sz="2000" u="sng" dirty="0" smtClean="0"/>
              <a:t>Gewerken</a:t>
            </a:r>
            <a:r>
              <a:rPr lang="de-DE" sz="2000" dirty="0" smtClean="0"/>
              <a:t>, wenn </a:t>
            </a:r>
            <a:r>
              <a:rPr lang="de-DE" sz="2000" dirty="0"/>
              <a:t>zwei Voraussetzungen kumulativ erfüllt </a:t>
            </a:r>
            <a:r>
              <a:rPr lang="de-DE" sz="2000" dirty="0" smtClean="0"/>
              <a:t>sind: der </a:t>
            </a:r>
            <a:r>
              <a:rPr lang="de-DE" sz="2000" dirty="0"/>
              <a:t>W</a:t>
            </a:r>
            <a:r>
              <a:rPr lang="de-DE" sz="2000" dirty="0" smtClean="0"/>
              <a:t>ert übersteigt </a:t>
            </a:r>
            <a:r>
              <a:rPr lang="de-DE" sz="2000" b="1" dirty="0" smtClean="0"/>
              <a:t>1% </a:t>
            </a:r>
            <a:r>
              <a:rPr lang="de-DE" sz="2000" dirty="0" smtClean="0"/>
              <a:t>der Auftragssumme und es muss </a:t>
            </a:r>
            <a:r>
              <a:rPr lang="de-DE" sz="2000" b="1" dirty="0" smtClean="0"/>
              <a:t>eigene </a:t>
            </a:r>
            <a:r>
              <a:rPr lang="de-DE" sz="2000" b="1" dirty="0"/>
              <a:t>LV-Position </a:t>
            </a:r>
            <a:r>
              <a:rPr lang="de-DE" sz="2000" dirty="0"/>
              <a:t>(Ordnungsziffer) dafür </a:t>
            </a:r>
            <a:r>
              <a:rPr lang="de-DE" sz="2000" dirty="0" smtClean="0"/>
              <a:t>geben</a:t>
            </a:r>
          </a:p>
          <a:p>
            <a:pPr>
              <a:spcBef>
                <a:spcPts val="600"/>
              </a:spcBef>
            </a:pPr>
            <a:endParaRPr lang="de-DE" sz="2000" dirty="0" smtClean="0"/>
          </a:p>
          <a:p>
            <a:pPr>
              <a:spcBef>
                <a:spcPts val="600"/>
              </a:spcBef>
            </a:pPr>
            <a:r>
              <a:rPr lang="de-DE" sz="2000" b="1" dirty="0" smtClean="0">
                <a:solidFill>
                  <a:srgbClr val="00B0F0"/>
                </a:solidFill>
                <a:cs typeface="Arial" panose="020B0604020202020204" pitchFamily="34" charset="0"/>
              </a:rPr>
              <a:t>III</a:t>
            </a:r>
            <a:r>
              <a:rPr lang="de-DE" sz="2000" b="1" dirty="0">
                <a:solidFill>
                  <a:srgbClr val="00B0F0"/>
                </a:solidFill>
                <a:cs typeface="Arial" panose="020B0604020202020204" pitchFamily="34" charset="0"/>
              </a:rPr>
              <a:t>. Laufende </a:t>
            </a:r>
            <a:r>
              <a:rPr lang="de-DE" sz="2000" b="1" dirty="0" smtClean="0">
                <a:solidFill>
                  <a:srgbClr val="00B0F0"/>
                </a:solidFill>
                <a:cs typeface="Arial" panose="020B0604020202020204" pitchFamily="34" charset="0"/>
              </a:rPr>
              <a:t>Vergabeverfahren</a:t>
            </a:r>
          </a:p>
          <a:p>
            <a:pPr marL="342900" indent="-342900">
              <a:spcBef>
                <a:spcPts val="600"/>
              </a:spcBef>
              <a:buFont typeface="Wingdings" panose="05000000000000000000" pitchFamily="2" charset="2"/>
              <a:buChar char="Ø"/>
            </a:pPr>
            <a:r>
              <a:rPr lang="de-DE" sz="2000" dirty="0" smtClean="0"/>
              <a:t>in </a:t>
            </a:r>
            <a:r>
              <a:rPr lang="de-DE" sz="2000" dirty="0"/>
              <a:t>bereits laufenden Vergabeverfahren sollten </a:t>
            </a:r>
            <a:r>
              <a:rPr lang="de-DE" sz="2000" b="1" dirty="0"/>
              <a:t>Stoffpreisgleitklauseln nachträglich</a:t>
            </a:r>
            <a:r>
              <a:rPr lang="de-DE" sz="2000" dirty="0"/>
              <a:t>, ggf. nach Rückversetzung in den Stand vor Angebotsabgabe, aufgenommen </a:t>
            </a:r>
            <a:r>
              <a:rPr lang="de-DE" sz="2000" dirty="0" smtClean="0"/>
              <a:t>werden</a:t>
            </a:r>
          </a:p>
          <a:p>
            <a:pPr marL="342900" indent="-342900">
              <a:spcBef>
                <a:spcPts val="600"/>
              </a:spcBef>
              <a:buFont typeface="Wingdings" panose="05000000000000000000" pitchFamily="2" charset="2"/>
              <a:buChar char="Ø"/>
            </a:pPr>
            <a:endParaRPr lang="de-DE" sz="2000" b="1" dirty="0">
              <a:solidFill>
                <a:srgbClr val="00B0F0"/>
              </a:solidFill>
              <a:cs typeface="Arial" panose="020B0604020202020204" pitchFamily="34" charset="0"/>
            </a:endParaRPr>
          </a:p>
          <a:p>
            <a:pPr>
              <a:spcBef>
                <a:spcPts val="600"/>
              </a:spcBef>
            </a:pPr>
            <a:r>
              <a:rPr lang="de-DE" sz="2000" b="1" dirty="0" smtClean="0">
                <a:solidFill>
                  <a:srgbClr val="00B0F0"/>
                </a:solidFill>
                <a:cs typeface="Arial" panose="020B0604020202020204" pitchFamily="34" charset="0"/>
              </a:rPr>
              <a:t>IV </a:t>
            </a:r>
            <a:r>
              <a:rPr lang="de-DE" sz="2000" b="1" dirty="0">
                <a:solidFill>
                  <a:srgbClr val="00B0F0"/>
                </a:solidFill>
                <a:cs typeface="Arial" panose="020B0604020202020204" pitchFamily="34" charset="0"/>
              </a:rPr>
              <a:t>Anpassungen in bestehenden Verträgen</a:t>
            </a:r>
            <a:endParaRPr lang="de-DE" sz="2000" dirty="0"/>
          </a:p>
          <a:p>
            <a:pPr marL="342900" indent="-342900">
              <a:spcBef>
                <a:spcPts val="600"/>
              </a:spcBef>
              <a:buFont typeface="Wingdings" panose="05000000000000000000" pitchFamily="2" charset="2"/>
              <a:buChar char="Ø"/>
            </a:pPr>
            <a:r>
              <a:rPr lang="de-DE" sz="2000" dirty="0" smtClean="0"/>
              <a:t>ausführliche </a:t>
            </a:r>
            <a:r>
              <a:rPr lang="de-DE" sz="2000" b="1" dirty="0"/>
              <a:t>Hinweise</a:t>
            </a:r>
            <a:r>
              <a:rPr lang="de-DE" sz="2000" dirty="0"/>
              <a:t> und </a:t>
            </a:r>
            <a:r>
              <a:rPr lang="de-DE" sz="2000" b="1" dirty="0"/>
              <a:t>Auslegungshilfen</a:t>
            </a:r>
            <a:r>
              <a:rPr lang="de-DE" sz="2000" dirty="0"/>
              <a:t>, wie </a:t>
            </a:r>
            <a:r>
              <a:rPr lang="de-DE" sz="2000" dirty="0" smtClean="0"/>
              <a:t>Bauverwaltung </a:t>
            </a:r>
            <a:r>
              <a:rPr lang="de-DE" sz="2000" dirty="0"/>
              <a:t>in bestehenden Verträgen </a:t>
            </a:r>
            <a:r>
              <a:rPr lang="de-DE" sz="2000" dirty="0" smtClean="0"/>
              <a:t>rechtliche </a:t>
            </a:r>
            <a:r>
              <a:rPr lang="de-DE" sz="2000" dirty="0"/>
              <a:t>Möglichkeiten </a:t>
            </a:r>
            <a:r>
              <a:rPr lang="de-DE" sz="2000" dirty="0" smtClean="0"/>
              <a:t>zur </a:t>
            </a:r>
            <a:r>
              <a:rPr lang="de-DE" sz="2000" dirty="0"/>
              <a:t>Preisanpassungen </a:t>
            </a:r>
            <a:r>
              <a:rPr lang="de-DE" sz="2000" dirty="0" smtClean="0"/>
              <a:t>anwendet </a:t>
            </a:r>
            <a:r>
              <a:rPr lang="de-DE" sz="2000" dirty="0"/>
              <a:t>und </a:t>
            </a:r>
            <a:r>
              <a:rPr lang="de-DE" sz="2000" dirty="0" smtClean="0"/>
              <a:t>ausschöpft</a:t>
            </a:r>
          </a:p>
          <a:p>
            <a:pPr marL="342900" indent="-342900">
              <a:spcBef>
                <a:spcPts val="600"/>
              </a:spcBef>
              <a:buFont typeface="Wingdings" panose="05000000000000000000" pitchFamily="2" charset="2"/>
              <a:buChar char="Ø"/>
            </a:pPr>
            <a:r>
              <a:rPr lang="de-DE" sz="2000" b="1" dirty="0" smtClean="0"/>
              <a:t>Darlegung</a:t>
            </a:r>
            <a:r>
              <a:rPr lang="de-DE" sz="2000" dirty="0" smtClean="0"/>
              <a:t> der Voraussetzung Pflicht des Auftragnehmers!</a:t>
            </a:r>
            <a:endParaRPr lang="de-DE" sz="2000" dirty="0"/>
          </a:p>
        </p:txBody>
      </p:sp>
      <p:sp>
        <p:nvSpPr>
          <p:cNvPr id="12" name="Textfeld 11"/>
          <p:cNvSpPr txBox="1"/>
          <p:nvPr/>
        </p:nvSpPr>
        <p:spPr>
          <a:xfrm>
            <a:off x="7526190" y="5981450"/>
            <a:ext cx="4278460" cy="475945"/>
          </a:xfrm>
          <a:prstGeom prst="rect">
            <a:avLst/>
          </a:prstGeom>
          <a:solidFill>
            <a:schemeClr val="accent2">
              <a:lumMod val="20000"/>
              <a:lumOff val="80000"/>
            </a:schemeClr>
          </a:solidFill>
          <a:ln w="12700">
            <a:solidFill>
              <a:srgbClr val="FF0000"/>
            </a:solidFill>
          </a:ln>
        </p:spPr>
        <p:txBody>
          <a:bodyPr wrap="square" rtlCol="0">
            <a:spAutoFit/>
          </a:bodyPr>
          <a:lstStyle/>
          <a:p>
            <a:r>
              <a:rPr lang="de-DE" sz="1200" dirty="0"/>
              <a:t>e</a:t>
            </a:r>
            <a:r>
              <a:rPr lang="de-DE" sz="1200" dirty="0" smtClean="0"/>
              <a:t>twaige Preisänderungen in bestehenden Verträgen berühren Anwendungsbereich </a:t>
            </a:r>
            <a:r>
              <a:rPr lang="de-DE" sz="1200" b="1" dirty="0" smtClean="0">
                <a:solidFill>
                  <a:srgbClr val="FF0000"/>
                </a:solidFill>
              </a:rPr>
              <a:t>§ 132 GWB </a:t>
            </a:r>
            <a:r>
              <a:rPr lang="de-DE" sz="1200" dirty="0" smtClean="0"/>
              <a:t>(§ 22 EU VOB/A)</a:t>
            </a:r>
            <a:endParaRPr lang="de-DE" sz="1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9160445"/>
      </p:ext>
    </p:extLst>
  </p:cSld>
  <p:clrMapOvr>
    <a:masterClrMapping/>
  </p:clrMapOvr>
  <mc:AlternateContent xmlns:mc="http://schemas.openxmlformats.org/markup-compatibility/2006" xmlns:p14="http://schemas.microsoft.com/office/powerpoint/2010/main">
    <mc:Choice Requires="p14">
      <p:transition spd="slow" p14:dur="2000" advTm="89444"/>
    </mc:Choice>
    <mc:Fallback xmlns="">
      <p:transition spd="slow" advTm="8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34</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
            </a:r>
            <a:br>
              <a:rPr lang="de-DE" b="1" dirty="0" smtClean="0">
                <a:solidFill>
                  <a:srgbClr val="00B0F0"/>
                </a:solidFill>
              </a:rPr>
            </a:br>
            <a:r>
              <a:rPr lang="de-DE" b="1" dirty="0" smtClean="0">
                <a:solidFill>
                  <a:srgbClr val="00B0F0"/>
                </a:solidFill>
              </a:rPr>
              <a:t>3</a:t>
            </a:r>
            <a:r>
              <a:rPr lang="de-DE" b="1" dirty="0">
                <a:solidFill>
                  <a:srgbClr val="00B0F0"/>
                </a:solidFill>
              </a:rPr>
              <a:t>. </a:t>
            </a:r>
            <a:r>
              <a:rPr lang="de-DE" dirty="0">
                <a:solidFill>
                  <a:srgbClr val="00B0F0"/>
                </a:solidFill>
              </a:rPr>
              <a:t>Sonderregelungen zur Stoffpreisgleitklausel StMB </a:t>
            </a:r>
            <a:r>
              <a:rPr lang="de-DE" sz="1400" dirty="0">
                <a:solidFill>
                  <a:srgbClr val="00B0F0"/>
                </a:solidFill>
              </a:rPr>
              <a:t>– C4 – 40012.1-3-2-13 vom 31.03.2022</a:t>
            </a:r>
            <a:r>
              <a:rPr lang="de-DE" dirty="0"/>
              <a:t/>
            </a:r>
            <a:br>
              <a:rPr lang="de-DE" dirty="0"/>
            </a:br>
            <a:r>
              <a:rPr lang="de-DE" dirty="0"/>
              <a:t> </a:t>
            </a:r>
          </a:p>
        </p:txBody>
      </p:sp>
      <p:sp>
        <p:nvSpPr>
          <p:cNvPr id="5" name="Textplatzhalter 4"/>
          <p:cNvSpPr>
            <a:spLocks noGrp="1"/>
          </p:cNvSpPr>
          <p:nvPr>
            <p:ph type="body" sz="quarter" idx="14"/>
          </p:nvPr>
        </p:nvSpPr>
        <p:spPr/>
        <p:txBody>
          <a:bodyPr/>
          <a:lstStyle/>
          <a:p>
            <a:pPr algn="ctr"/>
            <a:r>
              <a:rPr lang="de-DE" sz="2800" b="1" dirty="0" smtClean="0">
                <a:solidFill>
                  <a:srgbClr val="00B0F0"/>
                </a:solidFill>
              </a:rPr>
              <a:t>II. Neue Vergabeverfahren – Basiswert 1</a:t>
            </a:r>
            <a:endParaRPr lang="de-DE" sz="2800" b="1" dirty="0">
              <a:solidFill>
                <a:srgbClr val="00B0F0"/>
              </a:solidFill>
            </a:endParaRPr>
          </a:p>
        </p:txBody>
      </p:sp>
      <p:pic>
        <p:nvPicPr>
          <p:cNvPr id="7" name="Bildplatzhalter 6" descr="2022-03-25_BWI7_70437_9#4-Stoffpreissteigerungen.pdf - Adobe Acrobat Pro 2017"/>
          <p:cNvPicPr>
            <a:picLocks noGrp="1" noChangeAspect="1"/>
          </p:cNvPicPr>
          <p:nvPr>
            <p:ph type="pic" idx="4294967295"/>
          </p:nvPr>
        </p:nvPicPr>
        <p:blipFill>
          <a:blip r:embed="rId4">
            <a:extLst>
              <a:ext uri="{28A0092B-C50C-407E-A947-70E740481C1C}">
                <a14:useLocalDpi xmlns:a14="http://schemas.microsoft.com/office/drawing/2010/main" val="0"/>
              </a:ext>
            </a:extLst>
          </a:blip>
          <a:srcRect/>
          <a:stretch>
            <a:fillRect/>
          </a:stretch>
        </p:blipFill>
        <p:spPr>
          <a:xfrm>
            <a:off x="146917" y="1771157"/>
            <a:ext cx="11918083" cy="4167730"/>
          </a:xfrm>
        </p:spPr>
      </p:pic>
      <p:pic>
        <p:nvPicPr>
          <p:cNvPr id="8" name="Bildplatzhalter 6" descr="2022-03-25_BWI7_70437_9#4-Stoffpreissteigerungen.pdf - Adobe Acrobat Pro 2017"/>
          <p:cNvPicPr>
            <a:picLocks noGrp="1" noChangeAspect="1"/>
          </p:cNvPicPr>
          <p:nvPr>
            <p:ph type="pic" idx="4294967295"/>
          </p:nvPr>
        </p:nvPicPr>
        <p:blipFill>
          <a:blip r:embed="rId5">
            <a:extLst>
              <a:ext uri="{28A0092B-C50C-407E-A947-70E740481C1C}">
                <a14:useLocalDpi xmlns:a14="http://schemas.microsoft.com/office/drawing/2010/main" val="0"/>
              </a:ext>
            </a:extLst>
          </a:blip>
          <a:srcRect/>
          <a:stretch>
            <a:fillRect/>
          </a:stretch>
        </p:blipFill>
        <p:spPr>
          <a:xfrm>
            <a:off x="146917" y="1771157"/>
            <a:ext cx="11754630" cy="4072537"/>
          </a:xfrm>
        </p:spPr>
      </p:pic>
      <p:pic>
        <p:nvPicPr>
          <p:cNvPr id="9" name="Bildplatzhalter 4" descr="2022-03-25_BWI7_70437_9#4-Stoffpreissteigerungen.pdf - Adobe Acrobat Pro 2017"/>
          <p:cNvPicPr>
            <a:picLocks noGrp="1" noChangeAspect="1"/>
          </p:cNvPicPr>
          <p:nvPr>
            <p:ph type="pic" idx="4294967295"/>
          </p:nvPr>
        </p:nvPicPr>
        <p:blipFill>
          <a:blip r:embed="rId6">
            <a:extLst>
              <a:ext uri="{28A0092B-C50C-407E-A947-70E740481C1C}">
                <a14:useLocalDpi xmlns:a14="http://schemas.microsoft.com/office/drawing/2010/main" val="0"/>
              </a:ext>
            </a:extLst>
          </a:blip>
          <a:srcRect/>
          <a:stretch>
            <a:fillRect/>
          </a:stretch>
        </p:blipFill>
        <p:spPr>
          <a:xfrm>
            <a:off x="621515" y="1746121"/>
            <a:ext cx="10717045" cy="4873625"/>
          </a:xfrm>
        </p:spPr>
      </p:pic>
      <p:pic>
        <p:nvPicPr>
          <p:cNvPr id="10" name="Bildplatzhalter 4" descr="2022-03-25_BWI7_70437_9#4-Stoffpreissteigerungen.pdf - Adobe Acrobat Pro 2017"/>
          <p:cNvPicPr>
            <a:picLocks noGrp="1" noChangeAspect="1"/>
          </p:cNvPicPr>
          <p:nvPr>
            <p:ph type="pic" idx="1"/>
          </p:nvPr>
        </p:nvPicPr>
        <p:blipFill>
          <a:blip r:embed="rId6">
            <a:extLst>
              <a:ext uri="{28A0092B-C50C-407E-A947-70E740481C1C}">
                <a14:useLocalDpi xmlns:a14="http://schemas.microsoft.com/office/drawing/2010/main" val="0"/>
              </a:ext>
            </a:extLst>
          </a:blip>
          <a:srcRect/>
          <a:stretch>
            <a:fillRect/>
          </a:stretch>
        </p:blipFill>
        <p:spPr>
          <a:xfrm>
            <a:off x="773915" y="1898521"/>
            <a:ext cx="10717045" cy="4873625"/>
          </a:xfrm>
        </p:spPr>
      </p:pic>
      <p:pic>
        <p:nvPicPr>
          <p:cNvPr id="11" name="Bildplatzhalter 4" descr="2022-03-25_BWI7_70437_9#4-Stoffpreissteigerungen.pdf - Adobe Acrobat Pro 2017"/>
          <p:cNvPicPr>
            <a:picLocks noGrp="1" noChangeAspect="1"/>
          </p:cNvPicPr>
          <p:nvPr>
            <p:ph type="pic" idx="1"/>
          </p:nvPr>
        </p:nvPicPr>
        <p:blipFill>
          <a:blip r:embed="rId7">
            <a:extLst>
              <a:ext uri="{28A0092B-C50C-407E-A947-70E740481C1C}">
                <a14:useLocalDpi xmlns:a14="http://schemas.microsoft.com/office/drawing/2010/main" val="0"/>
              </a:ext>
            </a:extLst>
          </a:blip>
          <a:srcRect/>
          <a:stretch>
            <a:fillRect/>
          </a:stretch>
        </p:blipFill>
        <p:spPr>
          <a:xfrm>
            <a:off x="468458" y="1833927"/>
            <a:ext cx="11111548" cy="1607176"/>
          </a:xfrm>
        </p:spPr>
      </p:pic>
      <p:pic>
        <p:nvPicPr>
          <p:cNvPr id="12" name="Bildplatzhalter 4" descr="2022-03-25_BWI7_70437_9#4-Stoffpreissteigerungen.pdf - Adobe Acrobat Pro 20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43840" y="1771157"/>
            <a:ext cx="11657707" cy="1686173"/>
          </a:xfrm>
          <a:prstGeom prst="rect">
            <a:avLst/>
          </a:prstGeom>
          <a:ln>
            <a:solidFill>
              <a:schemeClr val="tx1"/>
            </a:solidFill>
          </a:ln>
        </p:spPr>
      </p:pic>
      <p:sp>
        <p:nvSpPr>
          <p:cNvPr id="6" name="Textfeld 5"/>
          <p:cNvSpPr txBox="1"/>
          <p:nvPr/>
        </p:nvSpPr>
        <p:spPr>
          <a:xfrm>
            <a:off x="6571875" y="3291103"/>
            <a:ext cx="4325510" cy="923330"/>
          </a:xfrm>
          <a:prstGeom prst="rect">
            <a:avLst/>
          </a:prstGeom>
          <a:solidFill>
            <a:schemeClr val="accent2">
              <a:lumMod val="20000"/>
              <a:lumOff val="80000"/>
            </a:schemeClr>
          </a:solidFill>
          <a:ln>
            <a:solidFill>
              <a:srgbClr val="FF0000"/>
            </a:solidFill>
          </a:ln>
        </p:spPr>
        <p:txBody>
          <a:bodyPr wrap="square" rtlCol="0">
            <a:spAutoFit/>
          </a:bodyPr>
          <a:lstStyle/>
          <a:p>
            <a:pPr algn="ctr"/>
            <a:r>
              <a:rPr lang="de-DE" b="1" dirty="0" smtClean="0">
                <a:solidFill>
                  <a:srgbClr val="FF0000"/>
                </a:solidFill>
              </a:rPr>
              <a:t>Neu !! </a:t>
            </a:r>
            <a:r>
              <a:rPr lang="de-DE" dirty="0" smtClean="0">
                <a:solidFill>
                  <a:srgbClr val="FF0000"/>
                </a:solidFill>
              </a:rPr>
              <a:t>mit MS vom 24.06.2022, kann Basiswert 1 nicht ermittelt werden, alternativ </a:t>
            </a:r>
            <a:r>
              <a:rPr lang="de-DE" b="1" dirty="0" smtClean="0">
                <a:solidFill>
                  <a:srgbClr val="FF0000"/>
                </a:solidFill>
              </a:rPr>
              <a:t>FB 225a </a:t>
            </a:r>
            <a:r>
              <a:rPr lang="de-DE" dirty="0" smtClean="0">
                <a:solidFill>
                  <a:srgbClr val="FF0000"/>
                </a:solidFill>
              </a:rPr>
              <a:t>verwenden! </a:t>
            </a:r>
            <a:endParaRPr lang="de-DE" dirty="0">
              <a:solidFill>
                <a:srgbClr val="FF0000"/>
              </a:solidFill>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1960540"/>
      </p:ext>
    </p:extLst>
  </p:cSld>
  <p:clrMapOvr>
    <a:masterClrMapping/>
  </p:clrMapOvr>
  <mc:AlternateContent xmlns:mc="http://schemas.openxmlformats.org/markup-compatibility/2006" xmlns:p14="http://schemas.microsoft.com/office/powerpoint/2010/main">
    <mc:Choice Requires="p14">
      <p:transition spd="slow" p14:dur="2000" advTm="48409"/>
    </mc:Choice>
    <mc:Fallback xmlns="">
      <p:transition spd="slow" advTm="4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35</a:t>
            </a:fld>
            <a:endParaRPr lang="de-DE" dirty="0"/>
          </a:p>
        </p:txBody>
      </p:sp>
      <p:sp>
        <p:nvSpPr>
          <p:cNvPr id="3" name="Fußzeilenplatzhalter 2"/>
          <p:cNvSpPr>
            <a:spLocks noGrp="1"/>
          </p:cNvSpPr>
          <p:nvPr>
            <p:ph type="ftr" sz="quarter" idx="11"/>
          </p:nvPr>
        </p:nvSpPr>
        <p:spPr/>
        <p:txBody>
          <a:bodyPr/>
          <a:lstStyle/>
          <a:p>
            <a:r>
              <a:rPr lang="de-DE" dirty="0" smtClean="0"/>
              <a:t>Bayerisches Staatsministerium für Wohnen, Bau und Verkehr   Iris </a:t>
            </a:r>
            <a:r>
              <a:rPr lang="de-DE" dirty="0" err="1" smtClean="0"/>
              <a:t>Heißmeyer</a:t>
            </a:r>
            <a:r>
              <a:rPr lang="de-DE" dirty="0" smtClean="0"/>
              <a:t>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3. </a:t>
            </a:r>
            <a:r>
              <a:rPr lang="de-DE" dirty="0">
                <a:solidFill>
                  <a:srgbClr val="00B0F0"/>
                </a:solidFill>
              </a:rPr>
              <a:t>Sonderregelungen zur Stoffpreisgleitklausel StMB </a:t>
            </a:r>
            <a:r>
              <a:rPr lang="de-DE" sz="1400" dirty="0">
                <a:solidFill>
                  <a:srgbClr val="00B0F0"/>
                </a:solidFill>
              </a:rPr>
              <a:t>– C4 – 40012.1-3-2-13 vom 31.03.2022</a:t>
            </a:r>
            <a:endParaRPr lang="de-DE" dirty="0"/>
          </a:p>
        </p:txBody>
      </p:sp>
      <p:sp>
        <p:nvSpPr>
          <p:cNvPr id="5" name="Textplatzhalter 4"/>
          <p:cNvSpPr>
            <a:spLocks noGrp="1"/>
          </p:cNvSpPr>
          <p:nvPr>
            <p:ph type="body" sz="quarter" idx="14"/>
          </p:nvPr>
        </p:nvSpPr>
        <p:spPr/>
        <p:txBody>
          <a:bodyPr/>
          <a:lstStyle/>
          <a:p>
            <a:pPr algn="ctr"/>
            <a:r>
              <a:rPr lang="de-DE" sz="2800" b="1" dirty="0" smtClean="0">
                <a:solidFill>
                  <a:srgbClr val="00B0F0"/>
                </a:solidFill>
              </a:rPr>
              <a:t>IV.5 Nachträgliche Vereinbarung einer </a:t>
            </a:r>
            <a:r>
              <a:rPr lang="de-DE" sz="2800" b="1" smtClean="0">
                <a:solidFill>
                  <a:srgbClr val="00B0F0"/>
                </a:solidFill>
              </a:rPr>
              <a:t>Stoffpreisgleitung</a:t>
            </a:r>
            <a:endParaRPr lang="de-DE" sz="2800" b="1" dirty="0">
              <a:solidFill>
                <a:srgbClr val="00B0F0"/>
              </a:solidFill>
            </a:endParaRPr>
          </a:p>
        </p:txBody>
      </p:sp>
      <p:pic>
        <p:nvPicPr>
          <p:cNvPr id="8" name="Bildplatzhalter 6" descr="2022-03-25_BWI7_70437_9#4-Stoffpreissteigerungen.pdf - Adobe Acrobat Pro 20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11984" y="1706563"/>
            <a:ext cx="9065096" cy="4511597"/>
          </a:xfrm>
          <a:prstGeom prst="rect">
            <a:avLst/>
          </a:prstGeom>
          <a:ln>
            <a:solidFill>
              <a:schemeClr val="tx1"/>
            </a:solidFill>
          </a:ln>
        </p:spPr>
      </p:pic>
      <p:cxnSp>
        <p:nvCxnSpPr>
          <p:cNvPr id="7" name="Gerader Verbinder 6"/>
          <p:cNvCxnSpPr/>
          <p:nvPr/>
        </p:nvCxnSpPr>
        <p:spPr>
          <a:xfrm flipV="1">
            <a:off x="1791093" y="2366129"/>
            <a:ext cx="3384222" cy="94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4799814" y="3412247"/>
            <a:ext cx="3742441" cy="9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6144532" y="4997778"/>
            <a:ext cx="3742441" cy="9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8902303" y="3962361"/>
            <a:ext cx="2758653" cy="738664"/>
          </a:xfrm>
          <a:prstGeom prst="rect">
            <a:avLst/>
          </a:prstGeom>
          <a:solidFill>
            <a:schemeClr val="accent2">
              <a:lumMod val="20000"/>
              <a:lumOff val="80000"/>
            </a:schemeClr>
          </a:solidFill>
          <a:ln>
            <a:solidFill>
              <a:srgbClr val="FF0000"/>
            </a:solidFill>
          </a:ln>
        </p:spPr>
        <p:txBody>
          <a:bodyPr wrap="square" rtlCol="0">
            <a:spAutoFit/>
          </a:bodyPr>
          <a:lstStyle/>
          <a:p>
            <a:pPr algn="ctr"/>
            <a:r>
              <a:rPr lang="de-DE" sz="1400" b="1" dirty="0" smtClean="0">
                <a:solidFill>
                  <a:srgbClr val="FF0000"/>
                </a:solidFill>
              </a:rPr>
              <a:t>Neu!! </a:t>
            </a:r>
            <a:r>
              <a:rPr lang="de-DE" sz="1400" dirty="0" smtClean="0">
                <a:solidFill>
                  <a:srgbClr val="FF0000"/>
                </a:solidFill>
              </a:rPr>
              <a:t>Mit MS vom 24.06.2022,</a:t>
            </a:r>
          </a:p>
          <a:p>
            <a:r>
              <a:rPr lang="de-DE" sz="1400" dirty="0" smtClean="0">
                <a:solidFill>
                  <a:srgbClr val="FF0000"/>
                </a:solidFill>
              </a:rPr>
              <a:t> </a:t>
            </a:r>
            <a:r>
              <a:rPr lang="de-DE" sz="1300" dirty="0" smtClean="0">
                <a:solidFill>
                  <a:srgbClr val="FF0000"/>
                </a:solidFill>
              </a:rPr>
              <a:t>Höhe Selbstbeteiligung bei </a:t>
            </a:r>
          </a:p>
          <a:p>
            <a:r>
              <a:rPr lang="de-DE" sz="1300" dirty="0" smtClean="0">
                <a:solidFill>
                  <a:srgbClr val="FF0000"/>
                </a:solidFill>
              </a:rPr>
              <a:t>nachträglicher Vereinbarung </a:t>
            </a:r>
            <a:r>
              <a:rPr lang="de-DE" sz="1400" b="1" dirty="0" smtClean="0">
                <a:solidFill>
                  <a:srgbClr val="FF0000"/>
                </a:solidFill>
              </a:rPr>
              <a:t>10 %</a:t>
            </a:r>
            <a:endParaRPr lang="de-DE" sz="1400" b="1" dirty="0">
              <a:solidFill>
                <a:srgbClr val="FF0000"/>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9740201"/>
      </p:ext>
    </p:extLst>
  </p:cSld>
  <p:clrMapOvr>
    <a:masterClrMapping/>
  </p:clrMapOvr>
  <mc:AlternateContent xmlns:mc="http://schemas.openxmlformats.org/markup-compatibility/2006" xmlns:p14="http://schemas.microsoft.com/office/powerpoint/2010/main">
    <mc:Choice Requires="p14">
      <p:transition spd="slow" p14:dur="2000" advTm="64651"/>
    </mc:Choice>
    <mc:Fallback xmlns="">
      <p:transition spd="slow" advTm="6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36</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3. </a:t>
            </a:r>
            <a:r>
              <a:rPr lang="de-DE" dirty="0">
                <a:solidFill>
                  <a:srgbClr val="00B0F0"/>
                </a:solidFill>
              </a:rPr>
              <a:t>R</a:t>
            </a:r>
            <a:r>
              <a:rPr lang="de-DE" dirty="0" smtClean="0">
                <a:solidFill>
                  <a:srgbClr val="00B0F0"/>
                </a:solidFill>
              </a:rPr>
              <a:t>egelungen Stoffpreisgleitklausel </a:t>
            </a:r>
            <a:r>
              <a:rPr lang="de-DE" dirty="0" smtClean="0">
                <a:solidFill>
                  <a:srgbClr val="FF0000"/>
                </a:solidFill>
              </a:rPr>
              <a:t>neu VHL</a:t>
            </a:r>
            <a:r>
              <a:rPr lang="de-DE" dirty="0" smtClean="0">
                <a:solidFill>
                  <a:srgbClr val="00B0F0"/>
                </a:solidFill>
              </a:rPr>
              <a:t> </a:t>
            </a:r>
            <a:r>
              <a:rPr lang="de-DE" sz="1400" dirty="0" smtClean="0">
                <a:solidFill>
                  <a:srgbClr val="00B0F0"/>
                </a:solidFill>
              </a:rPr>
              <a:t>StMB </a:t>
            </a:r>
            <a:r>
              <a:rPr lang="de-DE" sz="1400" dirty="0">
                <a:solidFill>
                  <a:srgbClr val="00B0F0"/>
                </a:solidFill>
              </a:rPr>
              <a:t>– </a:t>
            </a:r>
            <a:r>
              <a:rPr lang="de-DE" sz="1400" dirty="0" smtClean="0">
                <a:solidFill>
                  <a:srgbClr val="00B0F0"/>
                </a:solidFill>
              </a:rPr>
              <a:t>23 </a:t>
            </a:r>
            <a:r>
              <a:rPr lang="de-DE" sz="1400" dirty="0">
                <a:solidFill>
                  <a:srgbClr val="00B0F0"/>
                </a:solidFill>
              </a:rPr>
              <a:t>– </a:t>
            </a:r>
            <a:r>
              <a:rPr lang="de-DE" sz="1400" dirty="0" smtClean="0">
                <a:solidFill>
                  <a:srgbClr val="00B0F0"/>
                </a:solidFill>
              </a:rPr>
              <a:t>40012.2-2-5-4 </a:t>
            </a:r>
            <a:r>
              <a:rPr lang="de-DE" sz="1400" dirty="0">
                <a:solidFill>
                  <a:srgbClr val="00B0F0"/>
                </a:solidFill>
              </a:rPr>
              <a:t>vom </a:t>
            </a:r>
            <a:r>
              <a:rPr lang="de-DE" sz="1400" dirty="0" smtClean="0">
                <a:solidFill>
                  <a:srgbClr val="00B0F0"/>
                </a:solidFill>
              </a:rPr>
              <a:t>14.04.2022</a:t>
            </a:r>
            <a:br>
              <a:rPr lang="de-DE" sz="1400" dirty="0" smtClean="0">
                <a:solidFill>
                  <a:srgbClr val="00B0F0"/>
                </a:solidFill>
              </a:rPr>
            </a:br>
            <a:r>
              <a:rPr lang="de-DE" sz="1400" dirty="0">
                <a:solidFill>
                  <a:srgbClr val="00B0F0"/>
                </a:solidFill>
              </a:rPr>
              <a:t> </a:t>
            </a:r>
            <a:r>
              <a:rPr lang="de-DE" sz="1400" dirty="0" smtClean="0">
                <a:solidFill>
                  <a:srgbClr val="00B0F0"/>
                </a:solidFill>
              </a:rPr>
              <a:t>        </a:t>
            </a:r>
            <a:r>
              <a:rPr lang="de-DE" sz="1400" dirty="0" smtClean="0">
                <a:solidFill>
                  <a:srgbClr val="FF0000"/>
                </a:solidFill>
              </a:rPr>
              <a:t>unbefristet!</a:t>
            </a:r>
            <a:endParaRPr lang="de-DE" sz="1400" dirty="0">
              <a:solidFill>
                <a:srgbClr val="FF0000"/>
              </a:solidFill>
            </a:endParaRPr>
          </a:p>
        </p:txBody>
      </p:sp>
      <p:pic>
        <p:nvPicPr>
          <p:cNvPr id="12" name="Bildplatzhalter 6" descr="https://www.stmb.bybn.de/minerva/doc/7655_943_2022-04-14.pdf - Profil 1 – Microsoft​ Ed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60359" y="1317245"/>
            <a:ext cx="3395516" cy="4873625"/>
          </a:xfrm>
          <a:prstGeom prst="rect">
            <a:avLst/>
          </a:prstGeom>
          <a:ln>
            <a:solidFill>
              <a:schemeClr val="tx1"/>
            </a:solidFill>
          </a:ln>
        </p:spPr>
      </p:pic>
      <p:pic>
        <p:nvPicPr>
          <p:cNvPr id="13" name="Bildplatzhalter 6" descr="https://www.stmb.bybn.de/minerva/doc/7657_943_2022-04-14_Anlage1.pdf - Profil 1 – Microsoft​ Edg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973399" y="1331519"/>
            <a:ext cx="3408229" cy="4873625"/>
          </a:xfrm>
          <a:prstGeom prst="rect">
            <a:avLst/>
          </a:prstGeom>
          <a:ln>
            <a:solidFill>
              <a:schemeClr val="tx1"/>
            </a:solidFill>
          </a:ln>
        </p:spPr>
      </p:pic>
      <p:pic>
        <p:nvPicPr>
          <p:cNvPr id="14" name="Bildplatzhalter 6" descr="https://www.stmb.bybn.de/minerva/doc/7655_943_2022-04-14.pdf - Profil 1 – Microsoft​ Edg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166836" y="1331519"/>
            <a:ext cx="3495602" cy="4873625"/>
          </a:xfrm>
          <a:prstGeom prst="rect">
            <a:avLst/>
          </a:prstGeom>
          <a:ln>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572878"/>
      </p:ext>
    </p:extLst>
  </p:cSld>
  <p:clrMapOvr>
    <a:masterClrMapping/>
  </p:clrMapOvr>
  <mc:AlternateContent xmlns:mc="http://schemas.openxmlformats.org/markup-compatibility/2006" xmlns:p14="http://schemas.microsoft.com/office/powerpoint/2010/main">
    <mc:Choice Requires="p14">
      <p:transition spd="slow" p14:dur="2000" advTm="31062"/>
    </mc:Choice>
    <mc:Fallback xmlns="">
      <p:transition spd="slow" advTm="3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37</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dirty="0" smtClean="0">
                <a:solidFill>
                  <a:srgbClr val="00B0F0"/>
                </a:solidFill>
              </a:rPr>
              <a:t>4</a:t>
            </a:r>
            <a:r>
              <a:rPr lang="de-DE" dirty="0">
                <a:solidFill>
                  <a:srgbClr val="00B0F0"/>
                </a:solidFill>
              </a:rPr>
              <a:t>. Verlängerung und Konkretisierung </a:t>
            </a:r>
            <a:r>
              <a:rPr lang="de-DE" dirty="0" smtClean="0">
                <a:solidFill>
                  <a:srgbClr val="00B0F0"/>
                </a:solidFill>
              </a:rPr>
              <a:t>der Sonderregelungen </a:t>
            </a:r>
            <a:r>
              <a:rPr lang="de-DE" dirty="0">
                <a:solidFill>
                  <a:srgbClr val="00B0F0"/>
                </a:solidFill>
              </a:rPr>
              <a:t/>
            </a:r>
            <a:br>
              <a:rPr lang="de-DE" dirty="0">
                <a:solidFill>
                  <a:srgbClr val="00B0F0"/>
                </a:solidFill>
              </a:rPr>
            </a:br>
            <a:endParaRPr lang="de-DE" dirty="0"/>
          </a:p>
        </p:txBody>
      </p:sp>
      <p:sp>
        <p:nvSpPr>
          <p:cNvPr id="5" name="Textplatzhalter 4"/>
          <p:cNvSpPr>
            <a:spLocks noGrp="1"/>
          </p:cNvSpPr>
          <p:nvPr>
            <p:ph type="body" sz="quarter" idx="14"/>
          </p:nvPr>
        </p:nvSpPr>
        <p:spPr/>
        <p:txBody>
          <a:bodyPr/>
          <a:lstStyle/>
          <a:p>
            <a:r>
              <a:rPr lang="de-DE" sz="2800" b="1" dirty="0">
                <a:solidFill>
                  <a:srgbClr val="FF0000"/>
                </a:solidFill>
              </a:rPr>
              <a:t>Verlängerung und Änderungen waren erforderlich!</a:t>
            </a:r>
          </a:p>
        </p:txBody>
      </p:sp>
      <p:sp>
        <p:nvSpPr>
          <p:cNvPr id="9" name="Textplatzhalter 5"/>
          <p:cNvSpPr>
            <a:spLocks noGrp="1"/>
          </p:cNvSpPr>
          <p:nvPr>
            <p:ph type="body" sz="quarter" idx="13"/>
          </p:nvPr>
        </p:nvSpPr>
        <p:spPr>
          <a:xfrm>
            <a:off x="243840" y="1706563"/>
            <a:ext cx="11453706" cy="4317719"/>
          </a:xfrm>
          <a:ln>
            <a:solidFill>
              <a:srgbClr val="FF0000"/>
            </a:solidFill>
          </a:ln>
        </p:spPr>
        <p:txBody>
          <a:bodyPr>
            <a:normAutofit lnSpcReduction="10000"/>
          </a:bodyPr>
          <a:lstStyle/>
          <a:p>
            <a:pPr marL="342900" indent="-342900">
              <a:buFont typeface="Wingdings" panose="05000000000000000000" pitchFamily="2" charset="2"/>
              <a:buChar char="Ø"/>
            </a:pPr>
            <a:r>
              <a:rPr lang="de-DE" sz="2400" dirty="0"/>
              <a:t>Ermittlung </a:t>
            </a:r>
            <a:r>
              <a:rPr lang="de-DE" sz="2400" b="1" dirty="0"/>
              <a:t>Basiswert 1 </a:t>
            </a:r>
            <a:r>
              <a:rPr lang="de-DE" sz="2400" dirty="0"/>
              <a:t>– keine Händlerangaben, keine </a:t>
            </a:r>
            <a:r>
              <a:rPr lang="de-DE" sz="2400" dirty="0" smtClean="0"/>
              <a:t>Erfahrungswerte? </a:t>
            </a:r>
            <a:endParaRPr lang="de-DE" sz="2400" dirty="0"/>
          </a:p>
          <a:p>
            <a:pPr marL="342900" indent="-342900">
              <a:lnSpc>
                <a:spcPct val="170000"/>
              </a:lnSpc>
              <a:buFont typeface="Wingdings" panose="05000000000000000000" pitchFamily="2" charset="2"/>
              <a:buChar char="Ø"/>
            </a:pPr>
            <a:r>
              <a:rPr lang="de-DE" sz="2400" dirty="0"/>
              <a:t>Ermittlung </a:t>
            </a:r>
            <a:r>
              <a:rPr lang="de-DE" sz="2400" b="1" dirty="0"/>
              <a:t>Stoffanteile</a:t>
            </a:r>
            <a:r>
              <a:rPr lang="de-DE" sz="2400" dirty="0"/>
              <a:t> bei </a:t>
            </a:r>
            <a:r>
              <a:rPr lang="de-DE" sz="2400" dirty="0" smtClean="0"/>
              <a:t>Verbundbaustoffen?</a:t>
            </a:r>
            <a:endParaRPr lang="de-DE" sz="2400" dirty="0"/>
          </a:p>
          <a:p>
            <a:pPr marL="342900" indent="-342900">
              <a:lnSpc>
                <a:spcPct val="170000"/>
              </a:lnSpc>
              <a:buFont typeface="Wingdings" panose="05000000000000000000" pitchFamily="2" charset="2"/>
              <a:buChar char="Ø"/>
            </a:pPr>
            <a:r>
              <a:rPr lang="de-DE" sz="2400" dirty="0"/>
              <a:t>Vereinbarung </a:t>
            </a:r>
            <a:r>
              <a:rPr lang="de-DE" sz="2400" dirty="0" err="1"/>
              <a:t>Stoffpreisgleitung</a:t>
            </a:r>
            <a:r>
              <a:rPr lang="de-DE" sz="2400" dirty="0"/>
              <a:t> für </a:t>
            </a:r>
            <a:r>
              <a:rPr lang="de-DE" sz="2400" b="1" dirty="0" smtClean="0"/>
              <a:t>Rahmenverträge?</a:t>
            </a:r>
            <a:endParaRPr lang="de-DE" sz="2400" b="1" dirty="0"/>
          </a:p>
          <a:p>
            <a:pPr marL="342900" indent="-342900">
              <a:lnSpc>
                <a:spcPct val="170000"/>
              </a:lnSpc>
              <a:buFont typeface="Wingdings" panose="05000000000000000000" pitchFamily="2" charset="2"/>
              <a:buChar char="Ø"/>
            </a:pPr>
            <a:r>
              <a:rPr lang="de-DE" sz="2400" b="1" dirty="0"/>
              <a:t>Anpassung </a:t>
            </a:r>
            <a:r>
              <a:rPr lang="de-DE" sz="2400" dirty="0"/>
              <a:t>bestehender Verträge – nachträgliche Vereinbarung </a:t>
            </a:r>
            <a:r>
              <a:rPr lang="de-DE" sz="2000" dirty="0" err="1" smtClean="0"/>
              <a:t>Stoffpreisgleitung</a:t>
            </a:r>
            <a:r>
              <a:rPr lang="de-DE" sz="2000" dirty="0" smtClean="0"/>
              <a:t>?</a:t>
            </a:r>
            <a:endParaRPr lang="de-DE" sz="2000" dirty="0"/>
          </a:p>
          <a:p>
            <a:pPr marL="342900" indent="-342900">
              <a:lnSpc>
                <a:spcPct val="170000"/>
              </a:lnSpc>
              <a:buFont typeface="Wingdings" panose="05000000000000000000" pitchFamily="2" charset="2"/>
              <a:buChar char="Ø"/>
            </a:pPr>
            <a:r>
              <a:rPr lang="de-DE" sz="2400" b="1" dirty="0"/>
              <a:t>Aufwand </a:t>
            </a:r>
            <a:r>
              <a:rPr lang="de-DE" sz="2400" dirty="0" smtClean="0"/>
              <a:t>Rechnungsprüfung/</a:t>
            </a:r>
            <a:r>
              <a:rPr lang="de-DE" sz="2400" b="1" dirty="0" smtClean="0"/>
              <a:t>Abrechnungszeitpunkt</a:t>
            </a:r>
            <a:r>
              <a:rPr lang="de-DE" sz="2400" dirty="0" smtClean="0"/>
              <a:t>?</a:t>
            </a:r>
            <a:endParaRPr lang="de-DE" sz="2400" dirty="0"/>
          </a:p>
          <a:p>
            <a:pPr marL="342900" indent="-342900">
              <a:lnSpc>
                <a:spcPct val="170000"/>
              </a:lnSpc>
              <a:buFont typeface="Wingdings" panose="05000000000000000000" pitchFamily="2" charset="2"/>
              <a:buChar char="Ø"/>
            </a:pPr>
            <a:r>
              <a:rPr lang="de-DE" sz="2400" b="1" dirty="0"/>
              <a:t>Erweiterung </a:t>
            </a:r>
            <a:r>
              <a:rPr lang="de-DE" sz="2400" dirty="0"/>
              <a:t>besonders</a:t>
            </a:r>
            <a:r>
              <a:rPr lang="de-DE" sz="2400" b="1" dirty="0"/>
              <a:t> </a:t>
            </a:r>
            <a:r>
              <a:rPr lang="de-DE" sz="2400" dirty="0" smtClean="0"/>
              <a:t>betroffener</a:t>
            </a:r>
            <a:r>
              <a:rPr lang="de-DE" sz="2400" b="1" dirty="0" smtClean="0"/>
              <a:t> Baustoffe?</a:t>
            </a:r>
            <a:r>
              <a:rPr lang="de-DE" sz="2400" dirty="0" smtClean="0"/>
              <a:t> </a:t>
            </a:r>
            <a:r>
              <a:rPr lang="de-DE" sz="2000" dirty="0"/>
              <a:t>		</a:t>
            </a:r>
            <a:endParaRPr lang="de-DE" sz="1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7782359"/>
      </p:ext>
    </p:extLst>
  </p:cSld>
  <p:clrMapOvr>
    <a:masterClrMapping/>
  </p:clrMapOvr>
  <mc:AlternateContent xmlns:mc="http://schemas.openxmlformats.org/markup-compatibility/2006" xmlns:p14="http://schemas.microsoft.com/office/powerpoint/2010/main">
    <mc:Choice Requires="p14">
      <p:transition spd="slow" p14:dur="2000" advTm="177928"/>
    </mc:Choice>
    <mc:Fallback xmlns="">
      <p:transition spd="slow" advTm="17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38</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a:xfrm>
            <a:off x="243840" y="402670"/>
            <a:ext cx="11520634" cy="756827"/>
          </a:xfrm>
        </p:spPr>
        <p:txBody>
          <a:bodyPr/>
          <a:lstStyle/>
          <a:p>
            <a:r>
              <a:rPr lang="de-DE" dirty="0" smtClean="0">
                <a:solidFill>
                  <a:srgbClr val="00B0F0"/>
                </a:solidFill>
              </a:rPr>
              <a:t/>
            </a:r>
            <a:br>
              <a:rPr lang="de-DE" dirty="0" smtClean="0">
                <a:solidFill>
                  <a:srgbClr val="00B0F0"/>
                </a:solidFill>
              </a:rPr>
            </a:br>
            <a:r>
              <a:rPr lang="de-DE" b="1" dirty="0" smtClean="0">
                <a:solidFill>
                  <a:srgbClr val="00B0F0"/>
                </a:solidFill>
              </a:rPr>
              <a:t>4</a:t>
            </a:r>
            <a:r>
              <a:rPr lang="de-DE" b="1" dirty="0">
                <a:solidFill>
                  <a:srgbClr val="00B0F0"/>
                </a:solidFill>
              </a:rPr>
              <a:t>. </a:t>
            </a:r>
            <a:r>
              <a:rPr lang="de-DE" dirty="0" smtClean="0">
                <a:solidFill>
                  <a:srgbClr val="00B0F0"/>
                </a:solidFill>
              </a:rPr>
              <a:t>Verlängerung/Konkretisierung Sonderregelungen </a:t>
            </a:r>
            <a:r>
              <a:rPr lang="de-DE" sz="1200" dirty="0" smtClean="0">
                <a:solidFill>
                  <a:srgbClr val="00B0F0"/>
                </a:solidFill>
              </a:rPr>
              <a:t>StMB </a:t>
            </a:r>
            <a:r>
              <a:rPr lang="de-DE" sz="1200" dirty="0">
                <a:solidFill>
                  <a:srgbClr val="00B0F0"/>
                </a:solidFill>
              </a:rPr>
              <a:t>– </a:t>
            </a:r>
            <a:r>
              <a:rPr lang="de-DE" sz="1200" dirty="0" smtClean="0">
                <a:solidFill>
                  <a:srgbClr val="00B0F0"/>
                </a:solidFill>
              </a:rPr>
              <a:t>23 </a:t>
            </a:r>
            <a:r>
              <a:rPr lang="de-DE" sz="1200" dirty="0">
                <a:solidFill>
                  <a:srgbClr val="00B0F0"/>
                </a:solidFill>
              </a:rPr>
              <a:t>– 40012.1-3-2-25 vom </a:t>
            </a:r>
            <a:r>
              <a:rPr lang="de-DE" sz="1200" dirty="0" smtClean="0">
                <a:solidFill>
                  <a:srgbClr val="00B0F0"/>
                </a:solidFill>
              </a:rPr>
              <a:t>24.06.2022</a:t>
            </a:r>
            <a:br>
              <a:rPr lang="de-DE" sz="1200" dirty="0" smtClean="0">
                <a:solidFill>
                  <a:srgbClr val="00B0F0"/>
                </a:solidFill>
              </a:rPr>
            </a:br>
            <a:r>
              <a:rPr lang="de-DE" sz="1800" b="1" dirty="0">
                <a:solidFill>
                  <a:srgbClr val="FF0000"/>
                </a:solidFill>
              </a:rPr>
              <a:t> </a:t>
            </a:r>
            <a:r>
              <a:rPr lang="de-DE" sz="1800" b="1" dirty="0" smtClean="0">
                <a:solidFill>
                  <a:srgbClr val="FF0000"/>
                </a:solidFill>
              </a:rPr>
              <a:t>      befristet bis 31.12.2022!</a:t>
            </a:r>
            <a:r>
              <a:rPr lang="de-DE" sz="1400" dirty="0">
                <a:solidFill>
                  <a:srgbClr val="00B0F0"/>
                </a:solidFill>
              </a:rPr>
              <a:t/>
            </a:r>
            <a:br>
              <a:rPr lang="de-DE" sz="1400" dirty="0">
                <a:solidFill>
                  <a:srgbClr val="00B0F0"/>
                </a:solidFill>
              </a:rPr>
            </a:b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pic>
        <p:nvPicPr>
          <p:cNvPr id="12" name="Bildplatzhalter 6" descr="StMB-23-40012.1-3-2-25 (Verlängerung Erlass Stoffpreisgleitung).pdf - Adobe Acrobat Pro 20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157266" y="1690723"/>
            <a:ext cx="2849896" cy="3553629"/>
          </a:xfrm>
          <a:prstGeom prst="rect">
            <a:avLst/>
          </a:prstGeom>
          <a:ln>
            <a:solidFill>
              <a:schemeClr val="tx1"/>
            </a:solidFill>
          </a:ln>
        </p:spPr>
      </p:pic>
      <p:pic>
        <p:nvPicPr>
          <p:cNvPr id="13" name="Bildplatzhalter 6" descr="StMB-23-40012.1-3-2-25 (Verlängerung Erlass Stoffpreisgleitung).pdf - Adobe Acrobat Pro 20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288281" y="1690724"/>
            <a:ext cx="2767905" cy="4005834"/>
          </a:xfrm>
          <a:prstGeom prst="rect">
            <a:avLst/>
          </a:prstGeom>
          <a:ln>
            <a:solidFill>
              <a:schemeClr val="tx1"/>
            </a:solidFill>
          </a:ln>
        </p:spPr>
      </p:pic>
      <p:pic>
        <p:nvPicPr>
          <p:cNvPr id="14" name="Bildplatzhalter 6" descr="StMB-23-40012.1-3-2-25 (Verlängerung Erlass Stoffpreisgleitung).pdf - Adobe Acrobat Pro 20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332039" y="1690724"/>
            <a:ext cx="2801871" cy="4005834"/>
          </a:xfrm>
          <a:prstGeom prst="rect">
            <a:avLst/>
          </a:prstGeom>
          <a:ln>
            <a:solidFill>
              <a:schemeClr val="tx1"/>
            </a:solidFill>
          </a:ln>
        </p:spPr>
      </p:pic>
      <p:pic>
        <p:nvPicPr>
          <p:cNvPr id="15" name="Bildplatzhalter 6" descr="StMB-23-40012.1-3-2-25 (Verlängerung Erlass Stoffpreisgleitung).pdf - Adobe Acrobat Pro 20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78996" y="1707533"/>
            <a:ext cx="2926806" cy="3989025"/>
          </a:xfrm>
          <a:prstGeom prst="rect">
            <a:avLst/>
          </a:prstGeom>
          <a:ln>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6922078"/>
      </p:ext>
    </p:extLst>
  </p:cSld>
  <p:clrMapOvr>
    <a:masterClrMapping/>
  </p:clrMapOvr>
  <mc:AlternateContent xmlns:mc="http://schemas.openxmlformats.org/markup-compatibility/2006" xmlns:p14="http://schemas.microsoft.com/office/powerpoint/2010/main">
    <mc:Choice Requires="p14">
      <p:transition spd="slow" p14:dur="2000" advTm="111821"/>
    </mc:Choice>
    <mc:Fallback xmlns="">
      <p:transition spd="slow" advTm="11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39</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4</a:t>
            </a:r>
            <a:r>
              <a:rPr lang="de-DE" b="1" dirty="0" smtClean="0">
                <a:solidFill>
                  <a:srgbClr val="00B0F0"/>
                </a:solidFill>
              </a:rPr>
              <a:t>. </a:t>
            </a:r>
            <a:r>
              <a:rPr lang="de-DE" dirty="0">
                <a:solidFill>
                  <a:srgbClr val="00B0F0"/>
                </a:solidFill>
              </a:rPr>
              <a:t>Sonderregelungen </a:t>
            </a:r>
            <a:r>
              <a:rPr lang="de-DE" dirty="0" smtClean="0">
                <a:solidFill>
                  <a:srgbClr val="00B0F0"/>
                </a:solidFill>
              </a:rPr>
              <a:t>Stoffpreisgleitklausel </a:t>
            </a:r>
            <a:r>
              <a:rPr lang="de-DE" sz="1400" dirty="0">
                <a:solidFill>
                  <a:srgbClr val="00B0F0"/>
                </a:solidFill>
              </a:rPr>
              <a:t>StMB – 23 – 40012.1-3-2-25 vom 24.06.2022</a:t>
            </a:r>
            <a:br>
              <a:rPr lang="de-DE" sz="1400" dirty="0">
                <a:solidFill>
                  <a:srgbClr val="00B0F0"/>
                </a:solidFill>
              </a:rPr>
            </a:br>
            <a:r>
              <a:rPr lang="de-DE" sz="1400" dirty="0">
                <a:solidFill>
                  <a:srgbClr val="00B0F0"/>
                </a:solidFill>
              </a:rPr>
              <a:t>      </a:t>
            </a:r>
            <a:r>
              <a:rPr lang="de-DE" sz="2000" dirty="0">
                <a:solidFill>
                  <a:srgbClr val="FF0000"/>
                </a:solidFill>
              </a:rPr>
              <a:t> </a:t>
            </a:r>
            <a:r>
              <a:rPr lang="de-DE" sz="2000" dirty="0" err="1">
                <a:solidFill>
                  <a:srgbClr val="FF0000"/>
                </a:solidFill>
              </a:rPr>
              <a:t>StMI</a:t>
            </a:r>
            <a:r>
              <a:rPr lang="de-DE" sz="2000" dirty="0">
                <a:solidFill>
                  <a:srgbClr val="FF0000"/>
                </a:solidFill>
              </a:rPr>
              <a:t> </a:t>
            </a:r>
            <a:r>
              <a:rPr lang="de-DE" sz="1800" b="1" dirty="0">
                <a:solidFill>
                  <a:srgbClr val="FF0000"/>
                </a:solidFill>
              </a:rPr>
              <a:t>Anwendung für </a:t>
            </a:r>
            <a:r>
              <a:rPr lang="de-DE" sz="1800" b="1" dirty="0" smtClean="0">
                <a:solidFill>
                  <a:srgbClr val="FF0000"/>
                </a:solidFill>
              </a:rPr>
              <a:t>kommunale Auftraggeber empfohlen </a:t>
            </a:r>
            <a:endParaRPr lang="de-DE" sz="1800" b="1"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pic>
        <p:nvPicPr>
          <p:cNvPr id="11" name="Bildplatzhalter 6" descr="2022-07-08_IMS_Preissteigerungen_und_Ausnahme_Sanktionen_RUS_(Kopie).pdf - Adobe Acrobat Pro 20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11401" y="1490747"/>
            <a:ext cx="3342486" cy="4873625"/>
          </a:xfrm>
          <a:prstGeom prst="rect">
            <a:avLst/>
          </a:prstGeom>
        </p:spPr>
      </p:pic>
      <p:pic>
        <p:nvPicPr>
          <p:cNvPr id="15" name="Bildplatzhalter 4" descr="2022-07-08_IMS_Preissteigerungen_und_Ausnahme_Sanktionen_RUS_(Kopie).pdf - Adobe Acrobat Pro 20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090243" y="1602121"/>
            <a:ext cx="3476591" cy="4873625"/>
          </a:xfrm>
          <a:prstGeom prst="rect">
            <a:avLst/>
          </a:prstGeom>
        </p:spPr>
      </p:pic>
      <p:pic>
        <p:nvPicPr>
          <p:cNvPr id="16" name="Bildplatzhalter 6" descr="2022-07-08_IMS_Preissteigerungen_und_Ausnahme_Sanktionen_RUS_(Kopie).pdf - Adobe Acrobat Pro 20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971510" y="1232522"/>
            <a:ext cx="3656608" cy="4873625"/>
          </a:xfrm>
          <a:prstGeom prst="rect">
            <a:avLst/>
          </a:prstGeom>
        </p:spPr>
      </p:pic>
      <p:sp>
        <p:nvSpPr>
          <p:cNvPr id="5" name="Rechteck 4"/>
          <p:cNvSpPr/>
          <p:nvPr/>
        </p:nvSpPr>
        <p:spPr>
          <a:xfrm>
            <a:off x="7566834" y="3403077"/>
            <a:ext cx="3806909" cy="135746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links 5"/>
          <p:cNvSpPr/>
          <p:nvPr/>
        </p:nvSpPr>
        <p:spPr>
          <a:xfrm rot="8085346">
            <a:off x="5542172" y="5357061"/>
            <a:ext cx="2909626" cy="40594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73362202"/>
      </p:ext>
    </p:extLst>
  </p:cSld>
  <p:clrMapOvr>
    <a:masterClrMapping/>
  </p:clrMapOvr>
  <mc:AlternateContent xmlns:mc="http://schemas.openxmlformats.org/markup-compatibility/2006" xmlns:p14="http://schemas.microsoft.com/office/powerpoint/2010/main">
    <mc:Choice Requires="p14">
      <p:transition spd="slow" p14:dur="2000" advTm="14649"/>
    </mc:Choice>
    <mc:Fallback xmlns="">
      <p:transition spd="slow" advTm="1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a:t>
            </a:fld>
            <a:endParaRPr lang="de-DE" dirty="0"/>
          </a:p>
        </p:txBody>
      </p:sp>
      <p:sp>
        <p:nvSpPr>
          <p:cNvPr id="3" name="Fußzeilenplatzhalter 2"/>
          <p:cNvSpPr>
            <a:spLocks noGrp="1"/>
          </p:cNvSpPr>
          <p:nvPr>
            <p:ph type="ftr" sz="quarter" idx="11"/>
          </p:nvPr>
        </p:nvSpPr>
        <p:spPr>
          <a:xfrm>
            <a:off x="243840" y="6494600"/>
            <a:ext cx="11094720" cy="288000"/>
          </a:xfrm>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0</a:t>
            </a:r>
            <a:r>
              <a:rPr lang="de-DE" b="1" dirty="0" smtClean="0">
                <a:solidFill>
                  <a:srgbClr val="00B0F0"/>
                </a:solidFill>
              </a:rPr>
              <a:t>. </a:t>
            </a:r>
            <a:r>
              <a:rPr lang="de-DE" dirty="0" smtClean="0">
                <a:solidFill>
                  <a:srgbClr val="00B0F0"/>
                </a:solidFill>
              </a:rPr>
              <a:t>Einleitung</a:t>
            </a:r>
            <a:endParaRPr lang="de-DE" dirty="0">
              <a:solidFill>
                <a:srgbClr val="00B0F0"/>
              </a:solidFill>
            </a:endParaRPr>
          </a:p>
        </p:txBody>
      </p:sp>
      <p:sp>
        <p:nvSpPr>
          <p:cNvPr id="6" name="Textplatzhalter 5"/>
          <p:cNvSpPr>
            <a:spLocks noGrp="1"/>
          </p:cNvSpPr>
          <p:nvPr>
            <p:ph type="body" sz="quarter" idx="14"/>
          </p:nvPr>
        </p:nvSpPr>
        <p:spPr/>
        <p:txBody>
          <a:bodyPr/>
          <a:lstStyle/>
          <a:p>
            <a:r>
              <a:rPr lang="de-DE" sz="1900" b="1" dirty="0" smtClean="0">
                <a:solidFill>
                  <a:srgbClr val="00B0F0"/>
                </a:solidFill>
              </a:rPr>
              <a:t>Lieferengpässe und Stoffpreissteigerungen infolge des russischen Angriffskriegs auf die Ukraine</a:t>
            </a:r>
            <a:endParaRPr lang="de-DE" sz="1900" b="1" dirty="0">
              <a:solidFill>
                <a:srgbClr val="00B0F0"/>
              </a:solidFill>
            </a:endParaRPr>
          </a:p>
        </p:txBody>
      </p:sp>
      <p:sp>
        <p:nvSpPr>
          <p:cNvPr id="8" name="Textplatzhalter 7"/>
          <p:cNvSpPr>
            <a:spLocks noGrp="1"/>
          </p:cNvSpPr>
          <p:nvPr>
            <p:ph type="body" sz="quarter" idx="13"/>
          </p:nvPr>
        </p:nvSpPr>
        <p:spPr>
          <a:xfrm>
            <a:off x="244474" y="1706563"/>
            <a:ext cx="11520000" cy="4397375"/>
          </a:xfrm>
        </p:spPr>
        <p:txBody>
          <a:bodyPr>
            <a:normAutofit fontScale="85000" lnSpcReduction="10000"/>
          </a:bodyPr>
          <a:lstStyle/>
          <a:p>
            <a:pPr marL="342900" indent="-342900">
              <a:buFont typeface="Wingdings" panose="05000000000000000000" pitchFamily="2" charset="2"/>
              <a:buChar char="Ø"/>
            </a:pPr>
            <a:r>
              <a:rPr lang="de-DE" sz="2000" dirty="0"/>
              <a:t>BMWSB sowie </a:t>
            </a:r>
            <a:r>
              <a:rPr lang="de-DE" sz="2000" dirty="0" smtClean="0"/>
              <a:t>BMDV haben mit </a:t>
            </a:r>
            <a:r>
              <a:rPr lang="de-DE" sz="2000" dirty="0"/>
              <a:t>Datum vom 25. März 2022 </a:t>
            </a:r>
            <a:r>
              <a:rPr lang="de-DE" sz="2000" dirty="0" smtClean="0"/>
              <a:t>reagiert und für </a:t>
            </a:r>
            <a:r>
              <a:rPr lang="de-DE" sz="2000" dirty="0"/>
              <a:t>bestimmte Baustoffe </a:t>
            </a:r>
            <a:r>
              <a:rPr lang="de-DE" sz="2000" b="1" dirty="0" smtClean="0"/>
              <a:t>Sonderregelungen für </a:t>
            </a:r>
            <a:r>
              <a:rPr lang="de-DE" sz="2000" b="1" dirty="0"/>
              <a:t>Vereinbarung von Stoffpreisgleitklauseln </a:t>
            </a:r>
            <a:r>
              <a:rPr lang="de-DE" sz="2000" dirty="0"/>
              <a:t>in </a:t>
            </a:r>
            <a:r>
              <a:rPr lang="de-DE" sz="2000" u="sng" dirty="0"/>
              <a:t>neu abzuschließenden </a:t>
            </a:r>
            <a:r>
              <a:rPr lang="de-DE" sz="2000" dirty="0" smtClean="0"/>
              <a:t>Bauverträgen </a:t>
            </a:r>
            <a:r>
              <a:rPr lang="de-DE" sz="2000" dirty="0"/>
              <a:t>und </a:t>
            </a:r>
            <a:r>
              <a:rPr lang="de-DE" sz="2000" u="sng" dirty="0"/>
              <a:t>Hinweise</a:t>
            </a:r>
            <a:r>
              <a:rPr lang="de-DE" sz="2000" dirty="0"/>
              <a:t> zum Umgang mit Preissteigerungen in </a:t>
            </a:r>
            <a:r>
              <a:rPr lang="de-DE" sz="2000" u="sng" dirty="0"/>
              <a:t>bestehenden Verträgen </a:t>
            </a:r>
            <a:r>
              <a:rPr lang="de-DE" sz="2000" dirty="0" smtClean="0"/>
              <a:t>herausgegeben</a:t>
            </a:r>
          </a:p>
          <a:p>
            <a:pPr marL="342900" indent="-342900">
              <a:buFont typeface="Wingdings" panose="05000000000000000000" pitchFamily="2" charset="2"/>
              <a:buChar char="Ø"/>
            </a:pPr>
            <a:r>
              <a:rPr lang="de-DE" sz="2000" b="1" dirty="0" smtClean="0"/>
              <a:t>StMB</a:t>
            </a:r>
            <a:r>
              <a:rPr lang="de-DE" sz="2000" dirty="0" smtClean="0"/>
              <a:t> hat Regelungen für </a:t>
            </a:r>
            <a:r>
              <a:rPr lang="de-DE" sz="2000" b="1" dirty="0" smtClean="0"/>
              <a:t>Bayerische Staatsbauverwaltung </a:t>
            </a:r>
            <a:r>
              <a:rPr lang="de-DE" sz="2000" dirty="0" smtClean="0"/>
              <a:t>und </a:t>
            </a:r>
            <a:r>
              <a:rPr lang="de-DE" sz="2000" b="1" dirty="0" smtClean="0"/>
              <a:t>Bayerische Wasserwirtschaftsverwaltung </a:t>
            </a:r>
            <a:r>
              <a:rPr lang="de-DE" sz="2000" dirty="0" smtClean="0"/>
              <a:t>übernommen</a:t>
            </a:r>
          </a:p>
          <a:p>
            <a:pPr marL="342900" indent="-342900">
              <a:buFont typeface="Wingdings" panose="05000000000000000000" pitchFamily="2" charset="2"/>
              <a:buChar char="Ø"/>
            </a:pPr>
            <a:r>
              <a:rPr lang="de-DE" sz="2000" b="1" dirty="0" err="1" smtClean="0"/>
              <a:t>StMI</a:t>
            </a:r>
            <a:r>
              <a:rPr lang="de-DE" sz="2000" dirty="0" smtClean="0"/>
              <a:t> hat Regelungen für </a:t>
            </a:r>
            <a:r>
              <a:rPr lang="de-DE" sz="2000" b="1" dirty="0" smtClean="0"/>
              <a:t>kommunale Auftraggeber </a:t>
            </a:r>
            <a:r>
              <a:rPr lang="de-DE" sz="2000" dirty="0" smtClean="0"/>
              <a:t>zur Anwendung empfohlen</a:t>
            </a:r>
            <a:endParaRPr lang="de-DE" sz="2000" dirty="0"/>
          </a:p>
          <a:p>
            <a:pPr marL="342900" indent="-342900">
              <a:lnSpc>
                <a:spcPct val="110000"/>
              </a:lnSpc>
              <a:buFont typeface="Wingdings" panose="05000000000000000000" pitchFamily="2" charset="2"/>
              <a:buChar char="Ø"/>
            </a:pPr>
            <a:r>
              <a:rPr lang="de-DE" sz="2000" dirty="0" smtClean="0"/>
              <a:t>Sonderregelungen </a:t>
            </a:r>
            <a:r>
              <a:rPr lang="de-DE" sz="2000" dirty="0"/>
              <a:t>waren (zunächst) befristet bis zum 30. Juni </a:t>
            </a:r>
            <a:r>
              <a:rPr lang="de-DE" sz="2000" dirty="0" smtClean="0"/>
              <a:t>2022 und wurden (erneut) befristet </a:t>
            </a:r>
            <a:endParaRPr lang="de-DE" sz="2000" dirty="0"/>
          </a:p>
          <a:p>
            <a:pPr>
              <a:lnSpc>
                <a:spcPct val="110000"/>
              </a:lnSpc>
            </a:pPr>
            <a:r>
              <a:rPr lang="de-DE" sz="2000" b="1" dirty="0" smtClean="0"/>
              <a:t>      bis 31</a:t>
            </a:r>
            <a:r>
              <a:rPr lang="de-DE" sz="2000" b="1" dirty="0"/>
              <a:t>. Dezember 2022 verlängert</a:t>
            </a:r>
            <a:r>
              <a:rPr lang="de-DE" sz="2000" dirty="0"/>
              <a:t> - Planungssicherheit gewonnen</a:t>
            </a:r>
            <a:endParaRPr lang="de-DE" sz="2000" dirty="0" smtClean="0"/>
          </a:p>
          <a:p>
            <a:pPr marL="342900" indent="-342900">
              <a:buFont typeface="Wingdings" panose="05000000000000000000" pitchFamily="2" charset="2"/>
              <a:buChar char="Ø"/>
            </a:pPr>
            <a:r>
              <a:rPr lang="de-DE" sz="2000" dirty="0"/>
              <a:t>m</a:t>
            </a:r>
            <a:r>
              <a:rPr lang="de-DE" sz="2000" dirty="0" smtClean="0"/>
              <a:t>it </a:t>
            </a:r>
            <a:r>
              <a:rPr lang="de-DE" sz="2000" dirty="0"/>
              <a:t>Verlängerung </a:t>
            </a:r>
            <a:r>
              <a:rPr lang="de-DE" sz="2000" dirty="0" smtClean="0"/>
              <a:t>wurden </a:t>
            </a:r>
            <a:r>
              <a:rPr lang="de-DE" sz="2000" b="1" dirty="0" smtClean="0"/>
              <a:t>Anpassungsvorschläge</a:t>
            </a:r>
            <a:r>
              <a:rPr lang="de-DE" sz="2000" dirty="0" smtClean="0"/>
              <a:t> </a:t>
            </a:r>
            <a:r>
              <a:rPr lang="de-DE" sz="2000" dirty="0"/>
              <a:t>aus der </a:t>
            </a:r>
            <a:r>
              <a:rPr lang="de-DE" sz="2000" b="1" dirty="0"/>
              <a:t>Praxis </a:t>
            </a:r>
            <a:r>
              <a:rPr lang="de-DE" sz="2000" dirty="0"/>
              <a:t>aufgegriffen </a:t>
            </a:r>
            <a:r>
              <a:rPr lang="de-DE" sz="2000" dirty="0" smtClean="0"/>
              <a:t>und Sonderregelungen </a:t>
            </a:r>
            <a:r>
              <a:rPr lang="de-DE" sz="2000" b="1" dirty="0" smtClean="0"/>
              <a:t>angepasst</a:t>
            </a:r>
            <a:r>
              <a:rPr lang="de-DE" sz="2000" dirty="0" smtClean="0"/>
              <a:t> und </a:t>
            </a:r>
            <a:r>
              <a:rPr lang="de-DE" sz="2000" b="1" dirty="0" smtClean="0"/>
              <a:t>konkretisiert</a:t>
            </a:r>
            <a:endParaRPr lang="de-DE" sz="20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6340970"/>
      </p:ext>
    </p:extLst>
  </p:cSld>
  <p:clrMapOvr>
    <a:masterClrMapping/>
  </p:clrMapOvr>
  <mc:AlternateContent xmlns:mc="http://schemas.openxmlformats.org/markup-compatibility/2006" xmlns:p14="http://schemas.microsoft.com/office/powerpoint/2010/main">
    <mc:Choice Requires="p14">
      <p:transition spd="slow" p14:dur="2000" advTm="60372"/>
    </mc:Choice>
    <mc:Fallback xmlns="">
      <p:transition spd="slow" advTm="6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40</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4</a:t>
            </a:r>
            <a:r>
              <a:rPr lang="de-DE" dirty="0" smtClean="0">
                <a:solidFill>
                  <a:srgbClr val="00B0F0"/>
                </a:solidFill>
              </a:rPr>
              <a:t>. </a:t>
            </a:r>
            <a:r>
              <a:rPr lang="de-DE" dirty="0">
                <a:solidFill>
                  <a:srgbClr val="00B0F0"/>
                </a:solidFill>
              </a:rPr>
              <a:t>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a:t>
            </a:r>
            <a:r>
              <a:rPr lang="de-DE" sz="1400" dirty="0" smtClean="0">
                <a:solidFill>
                  <a:srgbClr val="00B0F0"/>
                </a:solidFill>
              </a:rPr>
              <a:t>23 </a:t>
            </a:r>
            <a:r>
              <a:rPr lang="de-DE" sz="1400" dirty="0">
                <a:solidFill>
                  <a:srgbClr val="00B0F0"/>
                </a:solidFill>
              </a:rPr>
              <a:t>– 40012.1-3-2-25 vom 24.06.2022</a:t>
            </a:r>
            <a:br>
              <a:rPr lang="de-DE" sz="1400" dirty="0">
                <a:solidFill>
                  <a:srgbClr val="00B0F0"/>
                </a:solidFill>
              </a:rPr>
            </a:br>
            <a:r>
              <a:rPr lang="de-DE" sz="1400" dirty="0">
                <a:solidFill>
                  <a:srgbClr val="00B0F0"/>
                </a:solidFill>
              </a:rPr>
              <a:t>        </a:t>
            </a: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sp>
        <p:nvSpPr>
          <p:cNvPr id="5" name="Rechteck 4"/>
          <p:cNvSpPr/>
          <p:nvPr/>
        </p:nvSpPr>
        <p:spPr>
          <a:xfrm>
            <a:off x="379297" y="1148590"/>
            <a:ext cx="11385177" cy="5324535"/>
          </a:xfrm>
          <a:prstGeom prst="rect">
            <a:avLst/>
          </a:prstGeom>
        </p:spPr>
        <p:txBody>
          <a:bodyPr wrap="square">
            <a:spAutoFit/>
          </a:bodyPr>
          <a:lstStyle/>
          <a:p>
            <a:r>
              <a:rPr lang="de-DE" u="sng" dirty="0">
                <a:latin typeface="+mj-lt"/>
              </a:rPr>
              <a:t>Folgende vereinfachte Regelungen gelten u.a. nunmehr:</a:t>
            </a:r>
          </a:p>
          <a:p>
            <a:endParaRPr lang="de-DE" u="sng" dirty="0">
              <a:latin typeface="+mj-lt"/>
            </a:endParaRPr>
          </a:p>
          <a:p>
            <a:endParaRPr lang="de-DE" sz="800" dirty="0">
              <a:latin typeface="+mj-lt"/>
            </a:endParaRPr>
          </a:p>
          <a:p>
            <a:pPr marL="285750" indent="-285750">
              <a:buFont typeface="Wingdings" panose="05000000000000000000" pitchFamily="2" charset="2"/>
              <a:buChar char="Ø"/>
            </a:pPr>
            <a:r>
              <a:rPr lang="de-DE" b="1" dirty="0">
                <a:latin typeface="+mj-lt"/>
              </a:rPr>
              <a:t>Aufgreifschwelle</a:t>
            </a:r>
            <a:r>
              <a:rPr lang="de-DE" dirty="0">
                <a:latin typeface="+mj-lt"/>
              </a:rPr>
              <a:t> </a:t>
            </a:r>
          </a:p>
          <a:p>
            <a:r>
              <a:rPr lang="de-DE" dirty="0">
                <a:latin typeface="+mj-lt"/>
              </a:rPr>
              <a:t>Aufgreifschwelle für Vereinbarung einer Stoffpreisgleitklausel für </a:t>
            </a:r>
            <a:r>
              <a:rPr lang="de-DE" u="sng" dirty="0">
                <a:latin typeface="+mj-lt"/>
              </a:rPr>
              <a:t>besonders wichtige Baumaterialien </a:t>
            </a:r>
            <a:r>
              <a:rPr lang="de-DE" dirty="0">
                <a:latin typeface="+mj-lt"/>
              </a:rPr>
              <a:t>wurde reduziert. </a:t>
            </a:r>
            <a:r>
              <a:rPr lang="de-DE" b="1" dirty="0" smtClean="0">
                <a:latin typeface="+mj-lt"/>
              </a:rPr>
              <a:t>Stoffkostenanteil </a:t>
            </a:r>
            <a:r>
              <a:rPr lang="de-DE" dirty="0">
                <a:latin typeface="+mj-lt"/>
              </a:rPr>
              <a:t>dieser Baustoffe muss nur noch </a:t>
            </a:r>
            <a:r>
              <a:rPr lang="de-DE" b="1" dirty="0">
                <a:latin typeface="+mj-lt"/>
              </a:rPr>
              <a:t>0,5 %</a:t>
            </a:r>
            <a:r>
              <a:rPr lang="de-DE" b="1" dirty="0" smtClean="0">
                <a:latin typeface="+mj-lt"/>
              </a:rPr>
              <a:t> </a:t>
            </a:r>
            <a:r>
              <a:rPr lang="de-DE" dirty="0">
                <a:latin typeface="+mj-lt"/>
              </a:rPr>
              <a:t>der </a:t>
            </a:r>
            <a:r>
              <a:rPr lang="de-DE" u="sng" dirty="0">
                <a:latin typeface="+mj-lt"/>
              </a:rPr>
              <a:t>geschätzten Auftragssumme </a:t>
            </a:r>
            <a:r>
              <a:rPr lang="de-DE" dirty="0">
                <a:latin typeface="+mj-lt"/>
              </a:rPr>
              <a:t>betragen. Zuvor betrug die Aufgreifschwelle 1 Prozent</a:t>
            </a:r>
            <a:r>
              <a:rPr lang="de-DE" dirty="0" smtClean="0">
                <a:latin typeface="+mj-lt"/>
              </a:rPr>
              <a:t>. Niedrige Aufgreifschwelle gilt auch für laufende Vergabeverfahren</a:t>
            </a:r>
          </a:p>
          <a:p>
            <a:r>
              <a:rPr lang="de-DE" dirty="0" smtClean="0">
                <a:latin typeface="+mj-lt"/>
              </a:rPr>
              <a:t>               </a:t>
            </a:r>
            <a:r>
              <a:rPr lang="de-DE" sz="1400" u="sng" dirty="0" smtClean="0">
                <a:latin typeface="+mj-lt"/>
              </a:rPr>
              <a:t>Einzelfallentscheidung!</a:t>
            </a:r>
            <a:endParaRPr lang="de-DE" sz="1400" u="sng" dirty="0">
              <a:latin typeface="+mj-lt"/>
            </a:endParaRPr>
          </a:p>
          <a:p>
            <a:endParaRPr lang="de-DE" dirty="0">
              <a:latin typeface="+mj-lt"/>
            </a:endParaRPr>
          </a:p>
          <a:p>
            <a:pPr marL="285750" indent="-285750">
              <a:buFont typeface="Wingdings" panose="05000000000000000000" pitchFamily="2" charset="2"/>
              <a:buChar char="Ø"/>
            </a:pPr>
            <a:r>
              <a:rPr lang="de-DE" b="1" dirty="0">
                <a:latin typeface="+mj-lt"/>
              </a:rPr>
              <a:t>Mindesthöhe der </a:t>
            </a:r>
            <a:r>
              <a:rPr lang="de-DE" b="1" dirty="0" smtClean="0">
                <a:latin typeface="+mj-lt"/>
              </a:rPr>
              <a:t>Stoffkosten</a:t>
            </a:r>
            <a:endParaRPr lang="de-DE" b="1" dirty="0">
              <a:latin typeface="+mj-lt"/>
            </a:endParaRPr>
          </a:p>
          <a:p>
            <a:r>
              <a:rPr lang="de-DE" dirty="0">
                <a:latin typeface="+mj-lt"/>
              </a:rPr>
              <a:t>Unbeschadet der abgesenkten Aufgreifschwelle ist eine Stoffpreisgleitklausel erst zu vereinbaren, wenn die geschätzten Kosten für den Baustoff, für den </a:t>
            </a:r>
            <a:r>
              <a:rPr lang="de-DE" dirty="0" err="1" smtClean="0">
                <a:latin typeface="+mj-lt"/>
              </a:rPr>
              <a:t>Preisgleitung</a:t>
            </a:r>
            <a:r>
              <a:rPr lang="de-DE" dirty="0" smtClean="0">
                <a:latin typeface="+mj-lt"/>
              </a:rPr>
              <a:t> </a:t>
            </a:r>
            <a:r>
              <a:rPr lang="de-DE" dirty="0">
                <a:latin typeface="+mj-lt"/>
              </a:rPr>
              <a:t>vorgesehen </a:t>
            </a:r>
            <a:r>
              <a:rPr lang="de-DE" dirty="0" smtClean="0">
                <a:latin typeface="+mj-lt"/>
              </a:rPr>
              <a:t>ist, </a:t>
            </a:r>
            <a:r>
              <a:rPr lang="de-DE" dirty="0">
                <a:latin typeface="+mj-lt"/>
              </a:rPr>
              <a:t>einen</a:t>
            </a:r>
            <a:r>
              <a:rPr lang="de-DE" dirty="0">
                <a:solidFill>
                  <a:srgbClr val="00B050"/>
                </a:solidFill>
                <a:latin typeface="+mj-lt"/>
              </a:rPr>
              <a:t> </a:t>
            </a:r>
            <a:r>
              <a:rPr lang="de-DE" b="1" dirty="0">
                <a:solidFill>
                  <a:srgbClr val="00B050"/>
                </a:solidFill>
                <a:latin typeface="+mj-lt"/>
              </a:rPr>
              <a:t>Betrag</a:t>
            </a:r>
            <a:r>
              <a:rPr lang="de-DE" dirty="0">
                <a:solidFill>
                  <a:srgbClr val="00B050"/>
                </a:solidFill>
                <a:latin typeface="+mj-lt"/>
              </a:rPr>
              <a:t> </a:t>
            </a:r>
            <a:r>
              <a:rPr lang="de-DE" dirty="0">
                <a:latin typeface="+mj-lt"/>
              </a:rPr>
              <a:t>von </a:t>
            </a:r>
            <a:r>
              <a:rPr lang="de-DE" b="1" dirty="0">
                <a:solidFill>
                  <a:srgbClr val="00B050"/>
                </a:solidFill>
                <a:latin typeface="+mj-lt"/>
              </a:rPr>
              <a:t>5.000 €</a:t>
            </a:r>
            <a:r>
              <a:rPr lang="de-DE" b="1" dirty="0" smtClean="0">
                <a:solidFill>
                  <a:srgbClr val="00B050"/>
                </a:solidFill>
                <a:latin typeface="+mj-lt"/>
              </a:rPr>
              <a:t> </a:t>
            </a:r>
            <a:r>
              <a:rPr lang="de-DE" dirty="0" smtClean="0">
                <a:latin typeface="+mj-lt"/>
              </a:rPr>
              <a:t>überschreitet. Dies gilt für </a:t>
            </a:r>
            <a:r>
              <a:rPr lang="de-DE" u="sng" dirty="0" smtClean="0">
                <a:latin typeface="+mj-lt"/>
              </a:rPr>
              <a:t>alle Stoffe</a:t>
            </a:r>
            <a:r>
              <a:rPr lang="de-DE" dirty="0" smtClean="0">
                <a:latin typeface="+mj-lt"/>
              </a:rPr>
              <a:t>, für die eine Stoffpreisgleitklausel vereinbart werden soll!</a:t>
            </a:r>
            <a:endParaRPr lang="de-DE" dirty="0">
              <a:latin typeface="+mj-lt"/>
            </a:endParaRPr>
          </a:p>
          <a:p>
            <a:endParaRPr lang="de-DE" dirty="0">
              <a:latin typeface="+mj-lt"/>
            </a:endParaRPr>
          </a:p>
          <a:p>
            <a:pPr marL="285750" indent="-285750">
              <a:buFont typeface="Wingdings" panose="05000000000000000000" pitchFamily="2" charset="2"/>
              <a:buChar char="Ø"/>
            </a:pPr>
            <a:r>
              <a:rPr lang="de-DE" b="1" dirty="0" smtClean="0">
                <a:latin typeface="+mj-lt"/>
              </a:rPr>
              <a:t>Stoffpreisgleitklauseln nach VHB Formblatt 225 und </a:t>
            </a:r>
            <a:r>
              <a:rPr lang="de-DE" b="1" u="sng" dirty="0" smtClean="0">
                <a:latin typeface="+mj-lt"/>
              </a:rPr>
              <a:t>225a</a:t>
            </a:r>
            <a:r>
              <a:rPr lang="de-DE" b="1" dirty="0" smtClean="0">
                <a:latin typeface="+mj-lt"/>
              </a:rPr>
              <a:t> </a:t>
            </a:r>
            <a:r>
              <a:rPr lang="de-DE" b="1" dirty="0" smtClean="0">
                <a:solidFill>
                  <a:srgbClr val="FF0000"/>
                </a:solidFill>
                <a:latin typeface="+mj-lt"/>
              </a:rPr>
              <a:t>(neu)</a:t>
            </a:r>
            <a:endParaRPr lang="de-DE" b="1" dirty="0">
              <a:solidFill>
                <a:srgbClr val="FF0000"/>
              </a:solidFill>
              <a:latin typeface="+mj-lt"/>
            </a:endParaRPr>
          </a:p>
          <a:p>
            <a:r>
              <a:rPr lang="de-DE" dirty="0">
                <a:latin typeface="+mj-lt"/>
              </a:rPr>
              <a:t>Vielen Vergabestellen hat es erhebliche Schwierigkeiten bereitet, den für Ermittlung des Basiswerts 1 notwendigen Stoffpreis in Erfahrung zu bringen. Es wurde daher eine alternative Möglichkeit zur Berechnung der Stoffpreisgleitklausel eingeführt (Formblatt 225a). Als Grundlage der Preisfortschreibung wird nunmehr auf den im </a:t>
            </a:r>
            <a:r>
              <a:rPr lang="de-DE" dirty="0" err="1">
                <a:latin typeface="+mj-lt"/>
              </a:rPr>
              <a:t>bezuschlagten</a:t>
            </a:r>
            <a:r>
              <a:rPr lang="de-DE" dirty="0">
                <a:latin typeface="+mj-lt"/>
              </a:rPr>
              <a:t> Angebot angegebenen Stoffpreis zurückgegriffen</a:t>
            </a:r>
            <a:r>
              <a:rPr lang="de-DE" dirty="0" smtClean="0">
                <a:latin typeface="+mj-lt"/>
              </a:rPr>
              <a:t>. </a:t>
            </a:r>
            <a:endParaRPr lang="de-DE" sz="800" dirty="0">
              <a:latin typeface="+mj-lt"/>
            </a:endParaRPr>
          </a:p>
        </p:txBody>
      </p:sp>
      <p:sp>
        <p:nvSpPr>
          <p:cNvPr id="6" name="Pfeil nach rechts 5"/>
          <p:cNvSpPr/>
          <p:nvPr/>
        </p:nvSpPr>
        <p:spPr>
          <a:xfrm>
            <a:off x="782426" y="2957494"/>
            <a:ext cx="575035" cy="31108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1392090"/>
      </p:ext>
    </p:extLst>
  </p:cSld>
  <p:clrMapOvr>
    <a:masterClrMapping/>
  </p:clrMapOvr>
  <mc:AlternateContent xmlns:mc="http://schemas.openxmlformats.org/markup-compatibility/2006" xmlns:p14="http://schemas.microsoft.com/office/powerpoint/2010/main">
    <mc:Choice Requires="p14">
      <p:transition spd="slow" p14:dur="2000" advTm="163462"/>
    </mc:Choice>
    <mc:Fallback xmlns="">
      <p:transition spd="slow" advTm="16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41</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4</a:t>
            </a:r>
            <a:r>
              <a:rPr lang="de-DE" dirty="0" smtClean="0">
                <a:solidFill>
                  <a:srgbClr val="00B0F0"/>
                </a:solidFill>
              </a:rPr>
              <a:t>. </a:t>
            </a:r>
            <a:r>
              <a:rPr lang="de-DE" dirty="0">
                <a:solidFill>
                  <a:srgbClr val="00B0F0"/>
                </a:solidFill>
              </a:rPr>
              <a:t>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a:t>
            </a:r>
            <a:r>
              <a:rPr lang="de-DE" sz="1400" dirty="0" smtClean="0">
                <a:solidFill>
                  <a:srgbClr val="00B0F0"/>
                </a:solidFill>
              </a:rPr>
              <a:t>23 </a:t>
            </a:r>
            <a:r>
              <a:rPr lang="de-DE" sz="1400" dirty="0">
                <a:solidFill>
                  <a:srgbClr val="00B0F0"/>
                </a:solidFill>
              </a:rPr>
              <a:t>– 40012.1-3-2-25 vom 24.06.2022</a:t>
            </a:r>
            <a:br>
              <a:rPr lang="de-DE" sz="1400" dirty="0">
                <a:solidFill>
                  <a:srgbClr val="00B0F0"/>
                </a:solidFill>
              </a:rPr>
            </a:br>
            <a:r>
              <a:rPr lang="de-DE" sz="1400" dirty="0">
                <a:solidFill>
                  <a:srgbClr val="00B0F0"/>
                </a:solidFill>
              </a:rPr>
              <a:t>        </a:t>
            </a: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sp>
        <p:nvSpPr>
          <p:cNvPr id="5" name="Rechteck 4"/>
          <p:cNvSpPr/>
          <p:nvPr/>
        </p:nvSpPr>
        <p:spPr>
          <a:xfrm>
            <a:off x="379297" y="1148590"/>
            <a:ext cx="11385177" cy="4739759"/>
          </a:xfrm>
          <a:prstGeom prst="rect">
            <a:avLst/>
          </a:prstGeom>
        </p:spPr>
        <p:txBody>
          <a:bodyPr wrap="square">
            <a:spAutoFit/>
          </a:bodyPr>
          <a:lstStyle/>
          <a:p>
            <a:r>
              <a:rPr lang="de-DE" u="sng" dirty="0">
                <a:latin typeface="+mj-lt"/>
              </a:rPr>
              <a:t>Folgende vereinfachte Regelungen gelten u.a. nunmehr:</a:t>
            </a:r>
          </a:p>
          <a:p>
            <a:endParaRPr lang="de-DE" dirty="0">
              <a:latin typeface="+mj-lt"/>
            </a:endParaRPr>
          </a:p>
          <a:p>
            <a:r>
              <a:rPr lang="de-DE" b="1" dirty="0" smtClean="0">
                <a:latin typeface="+mj-lt"/>
              </a:rPr>
              <a:t>Stoffpreisgleitklauseln mit FB </a:t>
            </a:r>
            <a:r>
              <a:rPr lang="de-DE" b="1" u="sng" dirty="0" smtClean="0">
                <a:latin typeface="+mj-lt"/>
              </a:rPr>
              <a:t>225a als Alternative</a:t>
            </a:r>
            <a:r>
              <a:rPr lang="de-DE" b="1" dirty="0" smtClean="0">
                <a:latin typeface="+mj-lt"/>
              </a:rPr>
              <a:t> </a:t>
            </a:r>
            <a:r>
              <a:rPr lang="de-DE" b="1" dirty="0" smtClean="0">
                <a:solidFill>
                  <a:srgbClr val="FF0000"/>
                </a:solidFill>
                <a:latin typeface="+mj-lt"/>
              </a:rPr>
              <a:t>(Achtung!!!)</a:t>
            </a:r>
          </a:p>
          <a:p>
            <a:endParaRPr lang="de-DE" sz="1200" b="1" dirty="0">
              <a:solidFill>
                <a:srgbClr val="FF0000"/>
              </a:solidFill>
              <a:latin typeface="+mj-lt"/>
            </a:endParaRPr>
          </a:p>
          <a:p>
            <a:pPr marL="285750" indent="-285750">
              <a:spcBef>
                <a:spcPts val="600"/>
              </a:spcBef>
              <a:buFont typeface="Wingdings" panose="05000000000000000000" pitchFamily="2" charset="2"/>
              <a:buChar char="Ø"/>
            </a:pPr>
            <a:r>
              <a:rPr lang="de-DE" dirty="0" smtClean="0">
                <a:latin typeface="+mj-lt"/>
              </a:rPr>
              <a:t>im Rahmen </a:t>
            </a:r>
            <a:r>
              <a:rPr lang="de-DE" dirty="0">
                <a:latin typeface="+mj-lt"/>
              </a:rPr>
              <a:t>der </a:t>
            </a:r>
            <a:r>
              <a:rPr lang="de-DE" b="1" dirty="0">
                <a:latin typeface="+mj-lt"/>
              </a:rPr>
              <a:t>Angebotswertung</a:t>
            </a:r>
            <a:r>
              <a:rPr lang="de-DE" dirty="0">
                <a:latin typeface="+mj-lt"/>
              </a:rPr>
              <a:t> ist </a:t>
            </a:r>
            <a:r>
              <a:rPr lang="de-DE" dirty="0" smtClean="0">
                <a:latin typeface="+mj-lt"/>
              </a:rPr>
              <a:t>zu </a:t>
            </a:r>
            <a:r>
              <a:rPr lang="de-DE" dirty="0">
                <a:latin typeface="+mj-lt"/>
              </a:rPr>
              <a:t>prüfen, ob </a:t>
            </a:r>
            <a:r>
              <a:rPr lang="de-DE" dirty="0" smtClean="0">
                <a:latin typeface="+mj-lt"/>
              </a:rPr>
              <a:t>Stoffpreis </a:t>
            </a:r>
            <a:r>
              <a:rPr lang="de-DE" dirty="0">
                <a:latin typeface="+mj-lt"/>
              </a:rPr>
              <a:t>wirtschaftlich ist. Dazu ist </a:t>
            </a:r>
            <a:r>
              <a:rPr lang="de-DE" dirty="0" smtClean="0">
                <a:latin typeface="+mj-lt"/>
              </a:rPr>
              <a:t>ein Vergleich </a:t>
            </a:r>
            <a:r>
              <a:rPr lang="de-DE" dirty="0">
                <a:latin typeface="+mj-lt"/>
              </a:rPr>
              <a:t>mit den Stoffpreisen </a:t>
            </a:r>
            <a:r>
              <a:rPr lang="de-DE" dirty="0" smtClean="0">
                <a:latin typeface="+mj-lt"/>
              </a:rPr>
              <a:t>der </a:t>
            </a:r>
            <a:r>
              <a:rPr lang="de-DE" dirty="0">
                <a:latin typeface="+mj-lt"/>
              </a:rPr>
              <a:t>anderen Angeboten durchzuführen. Weicht </a:t>
            </a:r>
            <a:r>
              <a:rPr lang="de-DE" dirty="0" smtClean="0">
                <a:latin typeface="+mj-lt"/>
              </a:rPr>
              <a:t>Stoffpreis </a:t>
            </a:r>
            <a:r>
              <a:rPr lang="de-DE" dirty="0">
                <a:latin typeface="+mj-lt"/>
              </a:rPr>
              <a:t>erheblich von dem </a:t>
            </a:r>
            <a:r>
              <a:rPr lang="de-DE" dirty="0" smtClean="0">
                <a:latin typeface="+mj-lt"/>
              </a:rPr>
              <a:t>anderer </a:t>
            </a:r>
            <a:r>
              <a:rPr lang="de-DE" dirty="0">
                <a:latin typeface="+mj-lt"/>
              </a:rPr>
              <a:t>Bieter ab, </a:t>
            </a:r>
            <a:r>
              <a:rPr lang="de-DE" b="1" dirty="0" smtClean="0">
                <a:latin typeface="+mj-lt"/>
              </a:rPr>
              <a:t>Angebotsaufklärung</a:t>
            </a:r>
            <a:r>
              <a:rPr lang="de-DE" dirty="0" smtClean="0">
                <a:latin typeface="+mj-lt"/>
              </a:rPr>
              <a:t> erforderlich!!</a:t>
            </a:r>
            <a:endParaRPr lang="de-DE" dirty="0">
              <a:latin typeface="+mj-lt"/>
            </a:endParaRPr>
          </a:p>
          <a:p>
            <a:pPr marL="285750" indent="-285750">
              <a:spcBef>
                <a:spcPts val="600"/>
              </a:spcBef>
              <a:buFont typeface="Wingdings" panose="05000000000000000000" pitchFamily="2" charset="2"/>
              <a:buChar char="Ø"/>
            </a:pPr>
            <a:r>
              <a:rPr lang="de-DE" dirty="0">
                <a:latin typeface="+mj-lt"/>
              </a:rPr>
              <a:t>b</a:t>
            </a:r>
            <a:r>
              <a:rPr lang="de-DE" dirty="0" smtClean="0">
                <a:latin typeface="+mj-lt"/>
              </a:rPr>
              <a:t>ei </a:t>
            </a:r>
            <a:r>
              <a:rPr lang="de-DE" dirty="0">
                <a:solidFill>
                  <a:srgbClr val="FF0000"/>
                </a:solidFill>
                <a:latin typeface="+mj-lt"/>
              </a:rPr>
              <a:t>Anwendung des Formblatts 225a werden </a:t>
            </a:r>
            <a:r>
              <a:rPr lang="de-DE" b="1" dirty="0">
                <a:solidFill>
                  <a:srgbClr val="FF0000"/>
                </a:solidFill>
                <a:latin typeface="+mj-lt"/>
              </a:rPr>
              <a:t>Stoffpreise nicht </a:t>
            </a:r>
            <a:r>
              <a:rPr lang="de-DE" b="1" dirty="0" smtClean="0">
                <a:solidFill>
                  <a:srgbClr val="FF0000"/>
                </a:solidFill>
                <a:latin typeface="+mj-lt"/>
              </a:rPr>
              <a:t>nachgefordert</a:t>
            </a:r>
            <a:r>
              <a:rPr lang="de-DE" dirty="0">
                <a:latin typeface="+mj-lt"/>
              </a:rPr>
              <a:t>. Ein entsprechender </a:t>
            </a:r>
            <a:r>
              <a:rPr lang="de-DE" u="sng" dirty="0">
                <a:solidFill>
                  <a:srgbClr val="00B050"/>
                </a:solidFill>
                <a:latin typeface="+mj-lt"/>
              </a:rPr>
              <a:t>Hinweis</a:t>
            </a:r>
            <a:r>
              <a:rPr lang="de-DE" dirty="0">
                <a:latin typeface="+mj-lt"/>
              </a:rPr>
              <a:t> ist sowohl in der </a:t>
            </a:r>
            <a:r>
              <a:rPr lang="de-DE" b="1" dirty="0">
                <a:solidFill>
                  <a:srgbClr val="00B050"/>
                </a:solidFill>
                <a:latin typeface="+mj-lt"/>
              </a:rPr>
              <a:t>Bekanntmachung</a:t>
            </a:r>
            <a:r>
              <a:rPr lang="de-DE" dirty="0">
                <a:latin typeface="+mj-lt"/>
              </a:rPr>
              <a:t> (Buchstabe l) als auch in der „</a:t>
            </a:r>
            <a:r>
              <a:rPr lang="de-DE" b="1" dirty="0">
                <a:solidFill>
                  <a:srgbClr val="00B050"/>
                </a:solidFill>
                <a:latin typeface="+mj-lt"/>
              </a:rPr>
              <a:t>Aufforderung zur Angebotsabgabe</a:t>
            </a:r>
            <a:r>
              <a:rPr lang="de-DE" dirty="0">
                <a:latin typeface="+mj-lt"/>
              </a:rPr>
              <a:t>“ (</a:t>
            </a:r>
            <a:r>
              <a:rPr lang="de-DE" dirty="0" smtClean="0">
                <a:latin typeface="+mj-lt"/>
              </a:rPr>
              <a:t>FB </a:t>
            </a:r>
            <a:r>
              <a:rPr lang="de-DE" dirty="0">
                <a:latin typeface="+mj-lt"/>
              </a:rPr>
              <a:t>211, 211EU) und im </a:t>
            </a:r>
            <a:r>
              <a:rPr lang="de-DE" dirty="0" smtClean="0">
                <a:latin typeface="+mj-lt"/>
              </a:rPr>
              <a:t>FB </a:t>
            </a:r>
            <a:r>
              <a:rPr lang="de-DE" dirty="0">
                <a:latin typeface="+mj-lt"/>
              </a:rPr>
              <a:t>216 („</a:t>
            </a:r>
            <a:r>
              <a:rPr lang="de-DE" b="1" dirty="0">
                <a:solidFill>
                  <a:srgbClr val="00B050"/>
                </a:solidFill>
                <a:latin typeface="+mj-lt"/>
              </a:rPr>
              <a:t>Verzeichnis</a:t>
            </a:r>
            <a:r>
              <a:rPr lang="de-DE" b="1" dirty="0">
                <a:latin typeface="+mj-lt"/>
              </a:rPr>
              <a:t> </a:t>
            </a:r>
            <a:r>
              <a:rPr lang="de-DE" dirty="0">
                <a:latin typeface="+mj-lt"/>
              </a:rPr>
              <a:t>der im </a:t>
            </a:r>
            <a:r>
              <a:rPr lang="de-DE" dirty="0" smtClean="0">
                <a:latin typeface="+mj-lt"/>
              </a:rPr>
              <a:t>Vergabeverfahren </a:t>
            </a:r>
            <a:r>
              <a:rPr lang="de-DE" dirty="0">
                <a:latin typeface="+mj-lt"/>
              </a:rPr>
              <a:t>vorzulegenden Unterlagen“) </a:t>
            </a:r>
            <a:r>
              <a:rPr lang="de-DE" dirty="0" smtClean="0">
                <a:latin typeface="+mj-lt"/>
              </a:rPr>
              <a:t>aufzunehmen</a:t>
            </a:r>
            <a:endParaRPr lang="de-DE" dirty="0">
              <a:latin typeface="+mj-lt"/>
            </a:endParaRPr>
          </a:p>
          <a:p>
            <a:pPr marL="285750" indent="-285750">
              <a:spcBef>
                <a:spcPts val="600"/>
              </a:spcBef>
              <a:buFont typeface="Wingdings" panose="05000000000000000000" pitchFamily="2" charset="2"/>
              <a:buChar char="Ø"/>
            </a:pPr>
            <a:r>
              <a:rPr lang="de-DE" dirty="0">
                <a:latin typeface="+mj-lt"/>
              </a:rPr>
              <a:t>a</a:t>
            </a:r>
            <a:r>
              <a:rPr lang="de-DE" dirty="0" smtClean="0">
                <a:latin typeface="+mj-lt"/>
              </a:rPr>
              <a:t>ußerdem </a:t>
            </a:r>
            <a:r>
              <a:rPr lang="de-DE" dirty="0">
                <a:latin typeface="+mj-lt"/>
              </a:rPr>
              <a:t>ist den Vergabeunterlagen das </a:t>
            </a:r>
            <a:r>
              <a:rPr lang="de-DE" b="1" dirty="0">
                <a:latin typeface="+mj-lt"/>
              </a:rPr>
              <a:t>Hinweisblatt </a:t>
            </a:r>
            <a:r>
              <a:rPr lang="de-DE" dirty="0">
                <a:latin typeface="+mj-lt"/>
              </a:rPr>
              <a:t>(Bieterhinweise zum Formblatt 225a) </a:t>
            </a:r>
            <a:r>
              <a:rPr lang="de-DE" dirty="0" smtClean="0">
                <a:latin typeface="+mj-lt"/>
              </a:rPr>
              <a:t>beizufügen </a:t>
            </a:r>
            <a:r>
              <a:rPr lang="de-DE" dirty="0">
                <a:latin typeface="+mj-lt"/>
              </a:rPr>
              <a:t>und in der Aufforderung zur </a:t>
            </a:r>
            <a:r>
              <a:rPr lang="de-DE" dirty="0" smtClean="0">
                <a:latin typeface="+mj-lt"/>
              </a:rPr>
              <a:t>Angebotsabgabe FB 211, 211 EU </a:t>
            </a:r>
            <a:r>
              <a:rPr lang="de-DE" dirty="0">
                <a:latin typeface="+mj-lt"/>
              </a:rPr>
              <a:t>unter Buchstabe A) </a:t>
            </a:r>
            <a:r>
              <a:rPr lang="de-DE" dirty="0" smtClean="0">
                <a:latin typeface="+mj-lt"/>
              </a:rPr>
              <a:t>aufzunehmen – MS erläutern, wie die Vergabeunterlagen auszufüllen sind!</a:t>
            </a:r>
          </a:p>
          <a:p>
            <a:pPr marL="285750" indent="-285750">
              <a:spcBef>
                <a:spcPts val="600"/>
              </a:spcBef>
              <a:buFont typeface="Wingdings" panose="05000000000000000000" pitchFamily="2" charset="2"/>
              <a:buChar char="Ø"/>
            </a:pPr>
            <a:r>
              <a:rPr lang="de-DE" b="1" dirty="0" smtClean="0"/>
              <a:t>FB </a:t>
            </a:r>
            <a:r>
              <a:rPr lang="de-DE" b="1" dirty="0"/>
              <a:t>225a </a:t>
            </a:r>
            <a:r>
              <a:rPr lang="de-DE" dirty="0"/>
              <a:t>und die </a:t>
            </a:r>
            <a:r>
              <a:rPr lang="de-DE" dirty="0" smtClean="0"/>
              <a:t>Bieter-</a:t>
            </a:r>
            <a:r>
              <a:rPr lang="de-DE" b="1" dirty="0" smtClean="0"/>
              <a:t>Hinweise</a:t>
            </a:r>
            <a:r>
              <a:rPr lang="de-DE" dirty="0" smtClean="0"/>
              <a:t> </a:t>
            </a:r>
            <a:r>
              <a:rPr lang="de-DE" dirty="0"/>
              <a:t>liegen </a:t>
            </a:r>
            <a:r>
              <a:rPr lang="de-DE" dirty="0" smtClean="0"/>
              <a:t>MS </a:t>
            </a:r>
            <a:r>
              <a:rPr lang="de-DE" u="sng" dirty="0" smtClean="0"/>
              <a:t>als Anlage </a:t>
            </a:r>
            <a:r>
              <a:rPr lang="de-DE" dirty="0"/>
              <a:t>bei und werden im VHB Bayern bekanntgemacht. Über </a:t>
            </a:r>
            <a:r>
              <a:rPr lang="de-DE" b="1" dirty="0" smtClean="0"/>
              <a:t>Vergabeplattform</a:t>
            </a:r>
            <a:r>
              <a:rPr lang="de-DE" dirty="0" smtClean="0"/>
              <a:t> </a:t>
            </a:r>
            <a:r>
              <a:rPr lang="de-DE" dirty="0"/>
              <a:t>der Bayerischen Staatsbauverwaltung kann das neue Formblatt </a:t>
            </a:r>
            <a:r>
              <a:rPr lang="de-DE" dirty="0" smtClean="0"/>
              <a:t>genutzt werden </a:t>
            </a:r>
            <a:endParaRPr lang="de-DE" sz="800" dirty="0">
              <a:latin typeface="+mj-l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8675207"/>
      </p:ext>
    </p:extLst>
  </p:cSld>
  <p:clrMapOvr>
    <a:masterClrMapping/>
  </p:clrMapOvr>
  <mc:AlternateContent xmlns:mc="http://schemas.openxmlformats.org/markup-compatibility/2006" xmlns:p14="http://schemas.microsoft.com/office/powerpoint/2010/main">
    <mc:Choice Requires="p14">
      <p:transition spd="slow" p14:dur="2000" advTm="162279"/>
    </mc:Choice>
    <mc:Fallback xmlns="">
      <p:transition spd="slow" advTm="16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42</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4</a:t>
            </a:r>
            <a:r>
              <a:rPr lang="de-DE" dirty="0" smtClean="0">
                <a:solidFill>
                  <a:srgbClr val="00B0F0"/>
                </a:solidFill>
              </a:rPr>
              <a:t>. </a:t>
            </a:r>
            <a:r>
              <a:rPr lang="de-DE" dirty="0">
                <a:solidFill>
                  <a:srgbClr val="00B0F0"/>
                </a:solidFill>
              </a:rPr>
              <a:t>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a:t>
            </a:r>
            <a:r>
              <a:rPr lang="de-DE" sz="1400" dirty="0" smtClean="0">
                <a:solidFill>
                  <a:srgbClr val="00B0F0"/>
                </a:solidFill>
              </a:rPr>
              <a:t>23 </a:t>
            </a:r>
            <a:r>
              <a:rPr lang="de-DE" sz="1400" dirty="0">
                <a:solidFill>
                  <a:srgbClr val="00B0F0"/>
                </a:solidFill>
              </a:rPr>
              <a:t>– 40012.1-3-2-25 vom 24.06.2022</a:t>
            </a:r>
            <a:br>
              <a:rPr lang="de-DE" sz="1400" dirty="0">
                <a:solidFill>
                  <a:srgbClr val="00B0F0"/>
                </a:solidFill>
              </a:rPr>
            </a:br>
            <a:r>
              <a:rPr lang="de-DE" sz="1400" dirty="0">
                <a:solidFill>
                  <a:srgbClr val="00B0F0"/>
                </a:solidFill>
              </a:rPr>
              <a:t>        </a:t>
            </a: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p:txBody>
      </p:sp>
      <p:sp>
        <p:nvSpPr>
          <p:cNvPr id="5" name="Rechteck 4"/>
          <p:cNvSpPr/>
          <p:nvPr/>
        </p:nvSpPr>
        <p:spPr>
          <a:xfrm>
            <a:off x="379297" y="1148590"/>
            <a:ext cx="11385177" cy="5601533"/>
          </a:xfrm>
          <a:prstGeom prst="rect">
            <a:avLst/>
          </a:prstGeom>
        </p:spPr>
        <p:txBody>
          <a:bodyPr wrap="square">
            <a:spAutoFit/>
          </a:bodyPr>
          <a:lstStyle/>
          <a:p>
            <a:r>
              <a:rPr lang="de-DE" u="sng" dirty="0">
                <a:latin typeface="+mj-lt"/>
              </a:rPr>
              <a:t>Folgende vereinfachte Regelungen gelten u.a. nunmehr:</a:t>
            </a:r>
          </a:p>
          <a:p>
            <a:endParaRPr lang="de-DE" sz="800" dirty="0">
              <a:latin typeface="+mj-lt"/>
            </a:endParaRPr>
          </a:p>
          <a:p>
            <a:endParaRPr lang="de-DE" sz="800" dirty="0">
              <a:latin typeface="+mj-lt"/>
            </a:endParaRPr>
          </a:p>
          <a:p>
            <a:pPr marL="285750" indent="-285750">
              <a:buFont typeface="Wingdings" panose="05000000000000000000" pitchFamily="2" charset="2"/>
              <a:buChar char="Ø"/>
            </a:pPr>
            <a:r>
              <a:rPr lang="de-DE" b="1" dirty="0" err="1">
                <a:latin typeface="+mj-lt"/>
              </a:rPr>
              <a:t>Stoffpreisgleitung</a:t>
            </a:r>
            <a:r>
              <a:rPr lang="de-DE" b="1" dirty="0">
                <a:latin typeface="+mj-lt"/>
              </a:rPr>
              <a:t> bei Verbundbaustoffen</a:t>
            </a:r>
          </a:p>
          <a:p>
            <a:r>
              <a:rPr lang="de-DE" dirty="0">
                <a:latin typeface="+mj-lt"/>
              </a:rPr>
              <a:t>Soweit Verbundbaustoffe verarbeitet oder in den Textbausteinen des Standardleistungsbuchs in einer Position mehrere der benannten Stoffe zusammengefasst werden und der Aufwand zur Ermittlung der einzelnen Stoffanteile unverhältnismäßig ist, kann auf den Stoff mit dem höchsten Stoffanteil innerhalb des Verbundbaustoffs oder der Ordnungsziffer abgestellt werden. Unverhältnismäßig ist der Aufwand dann, wenn die Dauer der Vergabevorbereitung nicht unerheblich verzögert würde. </a:t>
            </a:r>
            <a:r>
              <a:rPr lang="de-DE" dirty="0">
                <a:solidFill>
                  <a:srgbClr val="FF0000"/>
                </a:solidFill>
                <a:latin typeface="+mj-lt"/>
              </a:rPr>
              <a:t>keine unerhebliche </a:t>
            </a:r>
            <a:r>
              <a:rPr lang="de-DE" dirty="0" smtClean="0">
                <a:solidFill>
                  <a:srgbClr val="FF0000"/>
                </a:solidFill>
                <a:latin typeface="+mj-lt"/>
              </a:rPr>
              <a:t>Verzögerung!!!</a:t>
            </a:r>
            <a:endParaRPr lang="de-DE" dirty="0">
              <a:solidFill>
                <a:srgbClr val="FF0000"/>
              </a:solidFill>
              <a:latin typeface="+mj-lt"/>
            </a:endParaRPr>
          </a:p>
          <a:p>
            <a:endParaRPr lang="de-DE" dirty="0">
              <a:latin typeface="+mj-lt"/>
            </a:endParaRPr>
          </a:p>
          <a:p>
            <a:pPr marL="171450" indent="-171450">
              <a:buFont typeface="Wingdings" panose="05000000000000000000" pitchFamily="2" charset="2"/>
              <a:buChar char="Ø"/>
            </a:pPr>
            <a:r>
              <a:rPr lang="de-DE" b="1" dirty="0">
                <a:latin typeface="+mj-lt"/>
              </a:rPr>
              <a:t>Selbstbehalt</a:t>
            </a:r>
          </a:p>
          <a:p>
            <a:r>
              <a:rPr lang="de-DE" dirty="0">
                <a:latin typeface="+mj-lt"/>
              </a:rPr>
              <a:t>Selbstbehalt bei </a:t>
            </a:r>
            <a:r>
              <a:rPr lang="de-DE" u="sng" dirty="0">
                <a:latin typeface="+mj-lt"/>
              </a:rPr>
              <a:t>nachträglicher Vereinbarung </a:t>
            </a:r>
            <a:r>
              <a:rPr lang="de-DE" dirty="0">
                <a:latin typeface="+mj-lt"/>
              </a:rPr>
              <a:t>einer </a:t>
            </a:r>
            <a:r>
              <a:rPr lang="de-DE" dirty="0" err="1">
                <a:latin typeface="+mj-lt"/>
              </a:rPr>
              <a:t>Stoffpreisgleitung</a:t>
            </a:r>
            <a:r>
              <a:rPr lang="de-DE" dirty="0">
                <a:latin typeface="+mj-lt"/>
              </a:rPr>
              <a:t> wurde von 20 % auf </a:t>
            </a:r>
            <a:r>
              <a:rPr lang="de-DE" b="1" dirty="0">
                <a:solidFill>
                  <a:srgbClr val="00B050"/>
                </a:solidFill>
                <a:latin typeface="+mj-lt"/>
              </a:rPr>
              <a:t>10 % </a:t>
            </a:r>
            <a:r>
              <a:rPr lang="de-DE" u="sng" dirty="0" smtClean="0">
                <a:latin typeface="+mj-lt"/>
              </a:rPr>
              <a:t>reduziert</a:t>
            </a:r>
            <a:endParaRPr lang="de-DE" u="sng" dirty="0">
              <a:latin typeface="+mj-lt"/>
            </a:endParaRPr>
          </a:p>
          <a:p>
            <a:endParaRPr lang="de-DE" dirty="0">
              <a:latin typeface="+mj-lt"/>
            </a:endParaRPr>
          </a:p>
          <a:p>
            <a:pPr marL="285750" indent="-285750">
              <a:buFont typeface="Wingdings" panose="05000000000000000000" pitchFamily="2" charset="2"/>
              <a:buChar char="Ø"/>
            </a:pPr>
            <a:r>
              <a:rPr lang="de-DE" b="1" dirty="0">
                <a:latin typeface="+mj-lt"/>
              </a:rPr>
              <a:t>Rahmenverträge</a:t>
            </a:r>
          </a:p>
          <a:p>
            <a:r>
              <a:rPr lang="de-DE" dirty="0">
                <a:latin typeface="+mj-lt"/>
              </a:rPr>
              <a:t>Auch in bestehenden Rahmenvereinbarungen für BU kann Unzumutbarkeit (§ 313 BGB/§ 58 BHO) durch Vereinbarung von Stoffpreisgleitklauseln für noch ausstehende Einzelaufträge beseitigt werden. </a:t>
            </a:r>
            <a:r>
              <a:rPr lang="de-DE" b="1" dirty="0">
                <a:latin typeface="+mj-lt"/>
              </a:rPr>
              <a:t>Stoffkostenanteil </a:t>
            </a:r>
            <a:r>
              <a:rPr lang="de-DE" dirty="0">
                <a:latin typeface="+mj-lt"/>
              </a:rPr>
              <a:t>ist aus </a:t>
            </a:r>
            <a:r>
              <a:rPr lang="de-DE" b="1" dirty="0">
                <a:latin typeface="+mj-lt"/>
              </a:rPr>
              <a:t>dem Angebot </a:t>
            </a:r>
            <a:r>
              <a:rPr lang="de-DE" dirty="0">
                <a:latin typeface="+mj-lt"/>
              </a:rPr>
              <a:t>zu ermitteln und auf </a:t>
            </a:r>
            <a:r>
              <a:rPr lang="de-DE" u="sng" dirty="0" smtClean="0">
                <a:latin typeface="+mj-lt"/>
              </a:rPr>
              <a:t>Monat </a:t>
            </a:r>
            <a:r>
              <a:rPr lang="de-DE" u="sng" dirty="0">
                <a:latin typeface="+mj-lt"/>
              </a:rPr>
              <a:t>Februar 2022 zu indizieren </a:t>
            </a:r>
            <a:r>
              <a:rPr lang="de-DE" sz="1500" dirty="0">
                <a:latin typeface="+mj-lt"/>
              </a:rPr>
              <a:t> </a:t>
            </a:r>
            <a:r>
              <a:rPr lang="de-DE" sz="1500" dirty="0" smtClean="0">
                <a:latin typeface="+mj-lt"/>
              </a:rPr>
              <a:t>       </a:t>
            </a:r>
            <a:r>
              <a:rPr lang="de-DE" sz="1500" b="1" dirty="0" smtClean="0">
                <a:solidFill>
                  <a:srgbClr val="00B050"/>
                </a:solidFill>
                <a:latin typeface="+mj-lt"/>
              </a:rPr>
              <a:t>Basiswert 2  </a:t>
            </a:r>
            <a:r>
              <a:rPr lang="de-DE" dirty="0">
                <a:latin typeface="+mj-lt"/>
              </a:rPr>
              <a:t>Bagatellregelung - </a:t>
            </a:r>
            <a:r>
              <a:rPr lang="de-DE" sz="1600" dirty="0">
                <a:latin typeface="+mj-lt"/>
              </a:rPr>
              <a:t>Formblatt 225 Nummer 2.3 </a:t>
            </a:r>
            <a:r>
              <a:rPr lang="de-DE" dirty="0">
                <a:latin typeface="+mj-lt"/>
              </a:rPr>
              <a:t>-  (2% der Abrechnungssumme der im Verzeichnis für Stoffpreisgleitklausel genannten Positionen) wird im </a:t>
            </a:r>
            <a:r>
              <a:rPr lang="de-DE" b="1" dirty="0">
                <a:latin typeface="+mj-lt"/>
              </a:rPr>
              <a:t>jeweiligen Einzelauftrag </a:t>
            </a:r>
            <a:r>
              <a:rPr lang="de-DE" dirty="0">
                <a:latin typeface="+mj-lt"/>
              </a:rPr>
              <a:t>angewendet, Selbstbehalt beträgt zehn </a:t>
            </a:r>
            <a:r>
              <a:rPr lang="de-DE" dirty="0" smtClean="0">
                <a:latin typeface="+mj-lt"/>
              </a:rPr>
              <a:t>Prozent!</a:t>
            </a:r>
            <a:endParaRPr lang="de-DE" dirty="0">
              <a:latin typeface="+mj-lt"/>
            </a:endParaRPr>
          </a:p>
          <a:p>
            <a:endParaRPr lang="de-DE" dirty="0">
              <a:latin typeface="+mj-lt"/>
            </a:endParaRPr>
          </a:p>
        </p:txBody>
      </p:sp>
      <p:sp>
        <p:nvSpPr>
          <p:cNvPr id="7" name="Pfeil nach rechts 6"/>
          <p:cNvSpPr/>
          <p:nvPr/>
        </p:nvSpPr>
        <p:spPr>
          <a:xfrm>
            <a:off x="10199802" y="5370755"/>
            <a:ext cx="339365" cy="14392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3451389"/>
      </p:ext>
    </p:extLst>
  </p:cSld>
  <p:clrMapOvr>
    <a:masterClrMapping/>
  </p:clrMapOvr>
  <mc:AlternateContent xmlns:mc="http://schemas.openxmlformats.org/markup-compatibility/2006" xmlns:p14="http://schemas.microsoft.com/office/powerpoint/2010/main">
    <mc:Choice Requires="p14">
      <p:transition spd="slow" p14:dur="2000" advTm="60680"/>
    </mc:Choice>
    <mc:Fallback xmlns="">
      <p:transition spd="slow" advTm="6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43</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4</a:t>
            </a:r>
            <a:r>
              <a:rPr lang="de-DE" dirty="0" smtClean="0">
                <a:solidFill>
                  <a:srgbClr val="00B0F0"/>
                </a:solidFill>
              </a:rPr>
              <a:t>. </a:t>
            </a:r>
            <a:r>
              <a:rPr lang="de-DE" dirty="0">
                <a:solidFill>
                  <a:srgbClr val="00B0F0"/>
                </a:solidFill>
              </a:rPr>
              <a:t>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a:t>
            </a:r>
            <a:r>
              <a:rPr lang="de-DE" sz="1400" dirty="0" smtClean="0">
                <a:solidFill>
                  <a:srgbClr val="00B0F0"/>
                </a:solidFill>
              </a:rPr>
              <a:t>23 </a:t>
            </a:r>
            <a:r>
              <a:rPr lang="de-DE" sz="1400" dirty="0">
                <a:solidFill>
                  <a:srgbClr val="00B0F0"/>
                </a:solidFill>
              </a:rPr>
              <a:t>– 40012.1-3-2-25 vom 24.06.2022</a:t>
            </a:r>
            <a:br>
              <a:rPr lang="de-DE" sz="1400" dirty="0">
                <a:solidFill>
                  <a:srgbClr val="00B0F0"/>
                </a:solidFill>
              </a:rPr>
            </a:br>
            <a:r>
              <a:rPr lang="de-DE" sz="1400" dirty="0">
                <a:solidFill>
                  <a:srgbClr val="00B0F0"/>
                </a:solidFill>
              </a:rPr>
              <a:t>        </a:t>
            </a: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smtClean="0"/>
          </a:p>
          <a:p>
            <a:endParaRPr lang="de-DE" sz="1200" dirty="0"/>
          </a:p>
        </p:txBody>
      </p:sp>
      <p:sp>
        <p:nvSpPr>
          <p:cNvPr id="5" name="Rechteck 4"/>
          <p:cNvSpPr/>
          <p:nvPr/>
        </p:nvSpPr>
        <p:spPr>
          <a:xfrm>
            <a:off x="379297" y="1148590"/>
            <a:ext cx="11385177" cy="4493538"/>
          </a:xfrm>
          <a:prstGeom prst="rect">
            <a:avLst/>
          </a:prstGeom>
        </p:spPr>
        <p:txBody>
          <a:bodyPr wrap="square">
            <a:spAutoFit/>
          </a:bodyPr>
          <a:lstStyle/>
          <a:p>
            <a:endParaRPr lang="de-DE" sz="800" dirty="0">
              <a:latin typeface="+mj-lt"/>
            </a:endParaRPr>
          </a:p>
          <a:p>
            <a:endParaRPr lang="de-DE" sz="800" dirty="0">
              <a:latin typeface="+mj-lt"/>
            </a:endParaRPr>
          </a:p>
          <a:p>
            <a:r>
              <a:rPr lang="de-DE" b="1" dirty="0" smtClean="0">
                <a:latin typeface="+mj-lt"/>
              </a:rPr>
              <a:t>Für Baumaßnahmen </a:t>
            </a:r>
            <a:r>
              <a:rPr lang="de-DE" b="1" dirty="0">
                <a:latin typeface="+mj-lt"/>
              </a:rPr>
              <a:t>des Straßen- und Brückenbaus und der </a:t>
            </a:r>
            <a:r>
              <a:rPr lang="de-DE" b="1" dirty="0" smtClean="0">
                <a:latin typeface="+mj-lt"/>
              </a:rPr>
              <a:t>Wasserwirtschaftsverwaltung wurde folgende Regelung aufgehoben:</a:t>
            </a:r>
            <a:endParaRPr lang="de-DE" b="1" dirty="0">
              <a:latin typeface="+mj-lt"/>
            </a:endParaRPr>
          </a:p>
          <a:p>
            <a:pPr marL="285750" indent="-285750">
              <a:buFont typeface="Arial" panose="020B0604020202020204" pitchFamily="34" charset="0"/>
              <a:buChar char="•"/>
            </a:pPr>
            <a:r>
              <a:rPr lang="de-DE" dirty="0" smtClean="0">
                <a:latin typeface="+mj-lt"/>
              </a:rPr>
              <a:t>die </a:t>
            </a:r>
            <a:r>
              <a:rPr lang="de-DE" dirty="0">
                <a:latin typeface="+mj-lt"/>
              </a:rPr>
              <a:t>Beschränkungen zur Anwendung der Stoffpreisgleitklausel für Betriebsstoffe auf den besonders maschinenintensiven </a:t>
            </a:r>
            <a:r>
              <a:rPr lang="de-DE" dirty="0" smtClean="0">
                <a:latin typeface="+mj-lt"/>
              </a:rPr>
              <a:t>Erdbau, Anwendung </a:t>
            </a:r>
            <a:r>
              <a:rPr lang="de-DE" dirty="0">
                <a:latin typeface="+mj-lt"/>
              </a:rPr>
              <a:t>der </a:t>
            </a:r>
            <a:r>
              <a:rPr lang="de-DE" dirty="0" err="1">
                <a:latin typeface="+mj-lt"/>
              </a:rPr>
              <a:t>Stoffpreisgleitung</a:t>
            </a:r>
            <a:r>
              <a:rPr lang="de-DE" dirty="0">
                <a:latin typeface="+mj-lt"/>
              </a:rPr>
              <a:t> kann sich nunmehr </a:t>
            </a:r>
            <a:r>
              <a:rPr lang="de-DE" dirty="0" smtClean="0">
                <a:latin typeface="+mj-lt"/>
              </a:rPr>
              <a:t>auf </a:t>
            </a:r>
            <a:r>
              <a:rPr lang="de-DE" dirty="0">
                <a:latin typeface="+mj-lt"/>
              </a:rPr>
              <a:t>alle relevanten Leistungspositionen beziehen, sofern die Anwendungsvoraussetzungen </a:t>
            </a:r>
            <a:r>
              <a:rPr lang="de-DE" dirty="0" smtClean="0">
                <a:latin typeface="+mj-lt"/>
              </a:rPr>
              <a:t>vorliegen</a:t>
            </a:r>
            <a:r>
              <a:rPr lang="de-DE" dirty="0">
                <a:latin typeface="+mj-lt"/>
              </a:rPr>
              <a:t>. </a:t>
            </a:r>
          </a:p>
          <a:p>
            <a:endParaRPr lang="de-DE" dirty="0" smtClean="0">
              <a:latin typeface="+mj-lt"/>
            </a:endParaRPr>
          </a:p>
          <a:p>
            <a:endParaRPr lang="de-DE" dirty="0">
              <a:latin typeface="+mj-lt"/>
            </a:endParaRPr>
          </a:p>
          <a:p>
            <a:r>
              <a:rPr lang="de-DE" b="1" dirty="0" smtClean="0">
                <a:latin typeface="+mj-lt"/>
              </a:rPr>
              <a:t>Was </a:t>
            </a:r>
            <a:r>
              <a:rPr lang="de-DE" b="1" dirty="0">
                <a:latin typeface="+mj-lt"/>
              </a:rPr>
              <a:t>gilt als bestehende Verträge – für nachträgliche </a:t>
            </a:r>
            <a:r>
              <a:rPr lang="de-DE" b="1" dirty="0" smtClean="0">
                <a:latin typeface="+mj-lt"/>
              </a:rPr>
              <a:t>Vereinbarung?</a:t>
            </a:r>
            <a:endParaRPr lang="de-DE" b="1" dirty="0">
              <a:latin typeface="+mj-lt"/>
            </a:endParaRPr>
          </a:p>
          <a:p>
            <a:pPr marL="285750" indent="-285750">
              <a:buFont typeface="Arial" panose="020B0604020202020204" pitchFamily="34" charset="0"/>
              <a:buChar char="•"/>
            </a:pPr>
            <a:r>
              <a:rPr lang="de-DE" dirty="0">
                <a:latin typeface="+mj-lt"/>
              </a:rPr>
              <a:t>Bis zu 14 Kalendertage nach Kriegsausbruch, d.h. vor dem 11. März,</a:t>
            </a:r>
          </a:p>
          <a:p>
            <a:r>
              <a:rPr lang="de-DE" dirty="0" smtClean="0">
                <a:latin typeface="+mj-lt"/>
              </a:rPr>
              <a:t>     </a:t>
            </a:r>
            <a:r>
              <a:rPr lang="de-DE" b="1" u="sng" dirty="0" smtClean="0">
                <a:solidFill>
                  <a:srgbClr val="FF0000"/>
                </a:solidFill>
                <a:latin typeface="+mj-lt"/>
              </a:rPr>
              <a:t>Achtung!! </a:t>
            </a:r>
            <a:r>
              <a:rPr lang="de-DE" u="sng" dirty="0" smtClean="0">
                <a:latin typeface="+mj-lt"/>
              </a:rPr>
              <a:t>Zwischenbasiswert</a:t>
            </a:r>
            <a:r>
              <a:rPr lang="de-DE" dirty="0" smtClean="0">
                <a:latin typeface="+mj-lt"/>
              </a:rPr>
              <a:t> </a:t>
            </a:r>
            <a:r>
              <a:rPr lang="de-DE" dirty="0">
                <a:latin typeface="+mj-lt"/>
              </a:rPr>
              <a:t>für schon länger bestehende </a:t>
            </a:r>
            <a:r>
              <a:rPr lang="de-DE" dirty="0" smtClean="0">
                <a:latin typeface="+mj-lt"/>
              </a:rPr>
              <a:t>Verträge berechnen </a:t>
            </a:r>
            <a:r>
              <a:rPr lang="de-DE" dirty="0">
                <a:latin typeface="+mj-lt"/>
              </a:rPr>
              <a:t>– nicht Stoffkostenanteil </a:t>
            </a:r>
            <a:endParaRPr lang="de-DE" dirty="0" smtClean="0">
              <a:latin typeface="+mj-lt"/>
            </a:endParaRPr>
          </a:p>
          <a:p>
            <a:r>
              <a:rPr lang="de-DE" dirty="0">
                <a:latin typeface="+mj-lt"/>
              </a:rPr>
              <a:t> </a:t>
            </a:r>
            <a:r>
              <a:rPr lang="de-DE" dirty="0" smtClean="0">
                <a:latin typeface="+mj-lt"/>
              </a:rPr>
              <a:t>   zu Beginn </a:t>
            </a:r>
            <a:r>
              <a:rPr lang="de-DE" dirty="0">
                <a:latin typeface="+mj-lt"/>
              </a:rPr>
              <a:t>des </a:t>
            </a:r>
            <a:r>
              <a:rPr lang="de-DE" dirty="0" smtClean="0">
                <a:latin typeface="+mj-lt"/>
              </a:rPr>
              <a:t>Vertrags verwenden!</a:t>
            </a:r>
            <a:endParaRPr lang="de-DE" dirty="0">
              <a:latin typeface="+mj-lt"/>
            </a:endParaRPr>
          </a:p>
          <a:p>
            <a:endParaRPr lang="de-DE" dirty="0">
              <a:latin typeface="+mj-lt"/>
            </a:endParaRPr>
          </a:p>
          <a:p>
            <a:r>
              <a:rPr lang="de-DE" b="1" dirty="0" smtClean="0">
                <a:latin typeface="+mj-lt"/>
              </a:rPr>
              <a:t>Laufzeit- Gültigkeit bei nachträglicher Vereinbarung?</a:t>
            </a:r>
            <a:endParaRPr lang="de-DE" b="1" dirty="0">
              <a:latin typeface="+mj-lt"/>
            </a:endParaRPr>
          </a:p>
          <a:p>
            <a:r>
              <a:rPr lang="de-DE" b="1" dirty="0">
                <a:solidFill>
                  <a:srgbClr val="FF0000"/>
                </a:solidFill>
                <a:latin typeface="+mj-lt"/>
              </a:rPr>
              <a:t>Klarstellung</a:t>
            </a:r>
            <a:r>
              <a:rPr lang="de-DE" dirty="0">
                <a:latin typeface="+mj-lt"/>
              </a:rPr>
              <a:t>, auch wenn Erlasse Gültigkeit verlieren, ist </a:t>
            </a:r>
            <a:r>
              <a:rPr lang="de-DE" dirty="0" err="1">
                <a:latin typeface="+mj-lt"/>
              </a:rPr>
              <a:t>Stoffpreislgeitung</a:t>
            </a:r>
            <a:r>
              <a:rPr lang="de-DE" dirty="0">
                <a:latin typeface="+mj-lt"/>
              </a:rPr>
              <a:t> bis Vertragsende vereinbart</a:t>
            </a:r>
          </a:p>
          <a:p>
            <a:endParaRPr lang="de-DE" b="1" dirty="0">
              <a:latin typeface="+mj-l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0270909"/>
      </p:ext>
    </p:extLst>
  </p:cSld>
  <p:clrMapOvr>
    <a:masterClrMapping/>
  </p:clrMapOvr>
  <mc:AlternateContent xmlns:mc="http://schemas.openxmlformats.org/markup-compatibility/2006" xmlns:p14="http://schemas.microsoft.com/office/powerpoint/2010/main">
    <mc:Choice Requires="p14">
      <p:transition spd="slow" p14:dur="2000" advTm="99532"/>
    </mc:Choice>
    <mc:Fallback xmlns="">
      <p:transition spd="slow" advTm="9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44</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4</a:t>
            </a:r>
            <a:r>
              <a:rPr lang="de-DE" dirty="0" smtClean="0">
                <a:solidFill>
                  <a:srgbClr val="00B0F0"/>
                </a:solidFill>
              </a:rPr>
              <a:t>. </a:t>
            </a:r>
            <a:r>
              <a:rPr lang="de-DE" dirty="0">
                <a:solidFill>
                  <a:srgbClr val="00B0F0"/>
                </a:solidFill>
              </a:rPr>
              <a:t>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a:t>
            </a:r>
            <a:r>
              <a:rPr lang="de-DE" sz="1400" dirty="0" smtClean="0">
                <a:solidFill>
                  <a:srgbClr val="00B0F0"/>
                </a:solidFill>
              </a:rPr>
              <a:t>23 </a:t>
            </a:r>
            <a:r>
              <a:rPr lang="de-DE" sz="1400" dirty="0">
                <a:solidFill>
                  <a:srgbClr val="00B0F0"/>
                </a:solidFill>
              </a:rPr>
              <a:t>– 40012.1-3-2-25 vom 24.06.2022</a:t>
            </a:r>
            <a:br>
              <a:rPr lang="de-DE" sz="1400" dirty="0">
                <a:solidFill>
                  <a:srgbClr val="00B0F0"/>
                </a:solidFill>
              </a:rPr>
            </a:br>
            <a:r>
              <a:rPr lang="de-DE" sz="1400" dirty="0">
                <a:solidFill>
                  <a:srgbClr val="00B0F0"/>
                </a:solidFill>
              </a:rPr>
              <a:t>        </a:t>
            </a: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p:txBody>
      </p:sp>
      <p:sp>
        <p:nvSpPr>
          <p:cNvPr id="5" name="Rechteck 4"/>
          <p:cNvSpPr/>
          <p:nvPr/>
        </p:nvSpPr>
        <p:spPr>
          <a:xfrm>
            <a:off x="379297" y="1148590"/>
            <a:ext cx="11385177" cy="5324535"/>
          </a:xfrm>
          <a:prstGeom prst="rect">
            <a:avLst/>
          </a:prstGeom>
        </p:spPr>
        <p:txBody>
          <a:bodyPr wrap="square">
            <a:spAutoFit/>
          </a:bodyPr>
          <a:lstStyle/>
          <a:p>
            <a:r>
              <a:rPr lang="de-DE" u="sng" dirty="0">
                <a:solidFill>
                  <a:srgbClr val="FF0000"/>
                </a:solidFill>
              </a:rPr>
              <a:t>Vollzugshinweise im MS des </a:t>
            </a:r>
            <a:r>
              <a:rPr lang="de-DE" u="sng" dirty="0" err="1">
                <a:solidFill>
                  <a:srgbClr val="FF0000"/>
                </a:solidFill>
              </a:rPr>
              <a:t>StMI</a:t>
            </a:r>
            <a:r>
              <a:rPr lang="de-DE" u="sng" dirty="0">
                <a:solidFill>
                  <a:srgbClr val="FF0000"/>
                </a:solidFill>
              </a:rPr>
              <a:t>:</a:t>
            </a:r>
          </a:p>
          <a:p>
            <a:endParaRPr lang="de-DE" sz="800" dirty="0">
              <a:latin typeface="+mj-lt"/>
            </a:endParaRPr>
          </a:p>
          <a:p>
            <a:endParaRPr lang="de-DE" sz="800" dirty="0">
              <a:latin typeface="+mj-lt"/>
            </a:endParaRPr>
          </a:p>
          <a:p>
            <a:pPr marL="285750" indent="-285750">
              <a:buFont typeface="Wingdings" panose="05000000000000000000" pitchFamily="2" charset="2"/>
              <a:buChar char="Ø"/>
            </a:pPr>
            <a:r>
              <a:rPr lang="de-DE" dirty="0">
                <a:latin typeface="+mj-lt"/>
              </a:rPr>
              <a:t>Stoffpreisgleitklauseln für </a:t>
            </a:r>
            <a:r>
              <a:rPr lang="de-DE" b="1" dirty="0">
                <a:latin typeface="+mj-lt"/>
              </a:rPr>
              <a:t>nicht ausdrücklich benannte </a:t>
            </a:r>
            <a:r>
              <a:rPr lang="de-DE" b="1" dirty="0" smtClean="0">
                <a:latin typeface="+mj-lt"/>
              </a:rPr>
              <a:t>Stoffe</a:t>
            </a:r>
            <a:r>
              <a:rPr lang="de-DE" dirty="0" smtClean="0">
                <a:latin typeface="+mj-lt"/>
              </a:rPr>
              <a:t>: soweit die 3 Voraussetzungen </a:t>
            </a:r>
            <a:r>
              <a:rPr lang="de-DE" dirty="0">
                <a:latin typeface="+mj-lt"/>
              </a:rPr>
              <a:t>der Richtlinie zu Formblatt 225 VHB für weitere, nicht in den Produktgruppen benannte Stoffe erfüllt sind, sind Stoffpreisgleitklauseln auch für diese Stoffe </a:t>
            </a:r>
            <a:r>
              <a:rPr lang="de-DE" dirty="0" smtClean="0">
                <a:latin typeface="+mj-lt"/>
              </a:rPr>
              <a:t>möglich</a:t>
            </a:r>
            <a:r>
              <a:rPr lang="de-DE" dirty="0">
                <a:latin typeface="+mj-lt"/>
              </a:rPr>
              <a:t> </a:t>
            </a:r>
            <a:r>
              <a:rPr lang="de-DE" dirty="0" smtClean="0">
                <a:latin typeface="+mj-lt"/>
              </a:rPr>
              <a:t>– es </a:t>
            </a:r>
            <a:r>
              <a:rPr lang="de-DE" b="1" dirty="0" smtClean="0">
                <a:solidFill>
                  <a:srgbClr val="00B050"/>
                </a:solidFill>
                <a:latin typeface="+mj-lt"/>
              </a:rPr>
              <a:t>gelten Regelungen der RL zu FB 225!!!</a:t>
            </a:r>
            <a:endParaRPr lang="de-DE" b="1" dirty="0">
              <a:solidFill>
                <a:srgbClr val="00B050"/>
              </a:solidFill>
              <a:latin typeface="+mj-lt"/>
            </a:endParaRPr>
          </a:p>
          <a:p>
            <a:pPr marL="285750" indent="-285750">
              <a:buFont typeface="Wingdings" panose="05000000000000000000" pitchFamily="2" charset="2"/>
              <a:buChar char="Ø"/>
            </a:pPr>
            <a:endParaRPr lang="de-DE" dirty="0" smtClean="0">
              <a:latin typeface="+mj-lt"/>
            </a:endParaRPr>
          </a:p>
          <a:p>
            <a:pPr marL="285750" indent="-285750">
              <a:buFont typeface="Wingdings" panose="05000000000000000000" pitchFamily="2" charset="2"/>
              <a:buChar char="Ø"/>
            </a:pPr>
            <a:r>
              <a:rPr lang="de-DE" b="1" dirty="0" smtClean="0">
                <a:latin typeface="+mj-lt"/>
              </a:rPr>
              <a:t>Stoffpreisgleitklauseln </a:t>
            </a:r>
            <a:r>
              <a:rPr lang="de-DE" b="1" dirty="0">
                <a:latin typeface="+mj-lt"/>
              </a:rPr>
              <a:t>für </a:t>
            </a:r>
            <a:r>
              <a:rPr lang="de-DE" b="1" dirty="0" smtClean="0">
                <a:latin typeface="+mj-lt"/>
              </a:rPr>
              <a:t>Betriebsstoffe</a:t>
            </a:r>
            <a:r>
              <a:rPr lang="de-DE" dirty="0" smtClean="0">
                <a:latin typeface="+mj-lt"/>
              </a:rPr>
              <a:t>: wenn </a:t>
            </a:r>
            <a:r>
              <a:rPr lang="de-DE" dirty="0">
                <a:latin typeface="+mj-lt"/>
              </a:rPr>
              <a:t>in maschinenintensiven Gewerken </a:t>
            </a:r>
            <a:r>
              <a:rPr lang="de-DE" b="1" dirty="0">
                <a:solidFill>
                  <a:srgbClr val="00B050"/>
                </a:solidFill>
                <a:latin typeface="+mj-lt"/>
              </a:rPr>
              <a:t>nachträglich </a:t>
            </a:r>
            <a:r>
              <a:rPr lang="de-DE" dirty="0" smtClean="0">
                <a:latin typeface="+mj-lt"/>
              </a:rPr>
              <a:t>Stoffpreisgleitklauseln </a:t>
            </a:r>
            <a:r>
              <a:rPr lang="de-DE" dirty="0">
                <a:latin typeface="+mj-lt"/>
              </a:rPr>
              <a:t>für Betriebsstoffe vereinbart werden sollen, ist eine </a:t>
            </a:r>
            <a:r>
              <a:rPr lang="de-DE" dirty="0" smtClean="0">
                <a:latin typeface="+mj-lt"/>
              </a:rPr>
              <a:t>Ordnungsziffer festzulegen </a:t>
            </a:r>
            <a:r>
              <a:rPr lang="de-DE" dirty="0">
                <a:latin typeface="+mj-lt"/>
              </a:rPr>
              <a:t>und die Menge </a:t>
            </a:r>
            <a:r>
              <a:rPr lang="de-DE" u="sng" dirty="0">
                <a:latin typeface="+mj-lt"/>
              </a:rPr>
              <a:t>des ab Kriegsbeginn </a:t>
            </a:r>
            <a:r>
              <a:rPr lang="de-DE" dirty="0">
                <a:latin typeface="+mj-lt"/>
              </a:rPr>
              <a:t>noch erforderlichen </a:t>
            </a:r>
            <a:r>
              <a:rPr lang="de-DE" dirty="0" smtClean="0">
                <a:latin typeface="+mj-lt"/>
              </a:rPr>
              <a:t>Betriebsstoffes </a:t>
            </a:r>
            <a:r>
              <a:rPr lang="de-DE" dirty="0">
                <a:latin typeface="+mj-lt"/>
              </a:rPr>
              <a:t>zu ermitteln. </a:t>
            </a:r>
            <a:r>
              <a:rPr lang="de-DE" u="sng" dirty="0" smtClean="0">
                <a:latin typeface="+mj-lt"/>
              </a:rPr>
              <a:t>Die </a:t>
            </a:r>
            <a:r>
              <a:rPr lang="de-DE" u="sng" dirty="0">
                <a:latin typeface="+mj-lt"/>
              </a:rPr>
              <a:t>Ordnungsziffer dient dabei lediglich dazu, die der </a:t>
            </a:r>
            <a:r>
              <a:rPr lang="de-DE" u="sng" dirty="0" err="1">
                <a:latin typeface="+mj-lt"/>
              </a:rPr>
              <a:t>Gleitung</a:t>
            </a:r>
            <a:r>
              <a:rPr lang="de-DE" u="sng" dirty="0">
                <a:latin typeface="+mj-lt"/>
              </a:rPr>
              <a:t> unterworfene Stoffmenge für die Abrechnung zu erfassen</a:t>
            </a:r>
            <a:r>
              <a:rPr lang="de-DE" dirty="0">
                <a:latin typeface="+mj-lt"/>
              </a:rPr>
              <a:t>. Die Vergütung des Betriebsstoffes selbst erfolgt weiterhin über die </a:t>
            </a:r>
            <a:r>
              <a:rPr lang="de-DE" dirty="0" smtClean="0">
                <a:latin typeface="+mj-lt"/>
              </a:rPr>
              <a:t>ursprüngliche </a:t>
            </a:r>
            <a:r>
              <a:rPr lang="de-DE" dirty="0">
                <a:latin typeface="+mj-lt"/>
              </a:rPr>
              <a:t>Position bzw. Ordnungsziffer. Über die im Nachtrag festgelegte </a:t>
            </a:r>
            <a:r>
              <a:rPr lang="de-DE" dirty="0" smtClean="0">
                <a:latin typeface="+mj-lt"/>
              </a:rPr>
              <a:t>Ordnungsziffer </a:t>
            </a:r>
            <a:r>
              <a:rPr lang="de-DE" dirty="0">
                <a:latin typeface="+mj-lt"/>
              </a:rPr>
              <a:t>wird die tatsächlich verbrauchte Menge erfasst und diese der </a:t>
            </a:r>
            <a:r>
              <a:rPr lang="de-DE" dirty="0" err="1">
                <a:latin typeface="+mj-lt"/>
              </a:rPr>
              <a:t>Gleitung</a:t>
            </a:r>
            <a:r>
              <a:rPr lang="de-DE" dirty="0">
                <a:latin typeface="+mj-lt"/>
              </a:rPr>
              <a:t> unterworfen. Im Nachtrag wird damit allein der Zu- oder Abschlag für den Betriebsstoff ermittelt und abgerechnet. </a:t>
            </a:r>
            <a:r>
              <a:rPr lang="de-DE" u="sng" dirty="0">
                <a:latin typeface="+mj-lt"/>
              </a:rPr>
              <a:t>Als Basiswert 2 </a:t>
            </a:r>
            <a:r>
              <a:rPr lang="de-DE" dirty="0">
                <a:latin typeface="+mj-lt"/>
              </a:rPr>
              <a:t>ist der </a:t>
            </a:r>
            <a:r>
              <a:rPr lang="de-DE" b="1" dirty="0">
                <a:latin typeface="+mj-lt"/>
              </a:rPr>
              <a:t>Preis für den Betriebsstoff am 24. Februar 2022 </a:t>
            </a:r>
            <a:r>
              <a:rPr lang="de-DE" dirty="0">
                <a:latin typeface="+mj-lt"/>
              </a:rPr>
              <a:t>festzulegen. Lässt sich dieser Preis nicht ermitteln, kann stattdessen der aktuelle Preis „</a:t>
            </a:r>
            <a:r>
              <a:rPr lang="de-DE" dirty="0" smtClean="0">
                <a:latin typeface="+mj-lt"/>
              </a:rPr>
              <a:t>rückindiziert</a:t>
            </a:r>
            <a:r>
              <a:rPr lang="de-DE" dirty="0">
                <a:latin typeface="+mj-lt"/>
              </a:rPr>
              <a:t>“, also durch Multiplikation mit dem Index von Februar geteilt durch den aktuellen Index ermittelt, werden. Auch bei Stoffpreisgleitklauseln für </a:t>
            </a:r>
            <a:r>
              <a:rPr lang="de-DE" dirty="0" smtClean="0">
                <a:latin typeface="+mj-lt"/>
              </a:rPr>
              <a:t>Betriebsstoffe </a:t>
            </a:r>
            <a:r>
              <a:rPr lang="de-DE" dirty="0">
                <a:latin typeface="+mj-lt"/>
              </a:rPr>
              <a:t>erfolgt die Abrechnung über die Indizes des Statistischen </a:t>
            </a:r>
            <a:r>
              <a:rPr lang="de-DE" dirty="0" err="1">
                <a:latin typeface="+mj-lt"/>
              </a:rPr>
              <a:t>Bun-desamtes</a:t>
            </a:r>
            <a:r>
              <a:rPr lang="de-DE" dirty="0">
                <a:latin typeface="+mj-lt"/>
              </a:rPr>
              <a:t>. </a:t>
            </a:r>
            <a:r>
              <a:rPr lang="de-DE" b="1" dirty="0">
                <a:latin typeface="+mj-lt"/>
              </a:rPr>
              <a:t>Vom Unternehmer </a:t>
            </a:r>
            <a:r>
              <a:rPr lang="de-DE" dirty="0">
                <a:latin typeface="+mj-lt"/>
              </a:rPr>
              <a:t>ist der </a:t>
            </a:r>
            <a:r>
              <a:rPr lang="de-DE" b="1" dirty="0">
                <a:solidFill>
                  <a:srgbClr val="00B050"/>
                </a:solidFill>
                <a:latin typeface="+mj-lt"/>
              </a:rPr>
              <a:t>Nachweis zu verlangen</a:t>
            </a:r>
            <a:r>
              <a:rPr lang="de-DE" dirty="0">
                <a:solidFill>
                  <a:srgbClr val="00B050"/>
                </a:solidFill>
                <a:latin typeface="+mj-lt"/>
              </a:rPr>
              <a:t>, </a:t>
            </a:r>
            <a:r>
              <a:rPr lang="de-DE" dirty="0">
                <a:latin typeface="+mj-lt"/>
              </a:rPr>
              <a:t>dass die </a:t>
            </a:r>
            <a:r>
              <a:rPr lang="de-DE" dirty="0" smtClean="0">
                <a:latin typeface="+mj-lt"/>
              </a:rPr>
              <a:t>erhöhten </a:t>
            </a:r>
            <a:r>
              <a:rPr lang="de-DE" dirty="0">
                <a:latin typeface="+mj-lt"/>
              </a:rPr>
              <a:t>Betriebsstoffkosten angefallen sind und kein Rückgriff auf in </a:t>
            </a:r>
            <a:r>
              <a:rPr lang="de-DE" dirty="0" smtClean="0">
                <a:latin typeface="+mj-lt"/>
              </a:rPr>
              <a:t>eigenen </a:t>
            </a:r>
            <a:r>
              <a:rPr lang="de-DE" dirty="0">
                <a:latin typeface="+mj-lt"/>
              </a:rPr>
              <a:t>Treibstofflagern enthaltene Vorräte möglich </a:t>
            </a:r>
            <a:r>
              <a:rPr lang="de-DE" dirty="0" smtClean="0">
                <a:latin typeface="+mj-lt"/>
              </a:rPr>
              <a:t>ist!</a:t>
            </a:r>
            <a:endParaRPr lang="de-DE" dirty="0">
              <a:latin typeface="+mj-l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3393197"/>
      </p:ext>
    </p:extLst>
  </p:cSld>
  <p:clrMapOvr>
    <a:masterClrMapping/>
  </p:clrMapOvr>
  <mc:AlternateContent xmlns:mc="http://schemas.openxmlformats.org/markup-compatibility/2006" xmlns:p14="http://schemas.microsoft.com/office/powerpoint/2010/main">
    <mc:Choice Requires="p14">
      <p:transition spd="slow" p14:dur="2000" advTm="35218"/>
    </mc:Choice>
    <mc:Fallback xmlns="">
      <p:transition spd="slow" advTm="3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45</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4</a:t>
            </a:r>
            <a:r>
              <a:rPr lang="de-DE" dirty="0" smtClean="0">
                <a:solidFill>
                  <a:srgbClr val="00B0F0"/>
                </a:solidFill>
              </a:rPr>
              <a:t>. </a:t>
            </a:r>
            <a:r>
              <a:rPr lang="de-DE" dirty="0">
                <a:solidFill>
                  <a:srgbClr val="00B0F0"/>
                </a:solidFill>
              </a:rPr>
              <a:t>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a:t>
            </a:r>
            <a:r>
              <a:rPr lang="de-DE" sz="1400" dirty="0" smtClean="0">
                <a:solidFill>
                  <a:srgbClr val="00B0F0"/>
                </a:solidFill>
              </a:rPr>
              <a:t>23 </a:t>
            </a:r>
            <a:r>
              <a:rPr lang="de-DE" sz="1400" dirty="0">
                <a:solidFill>
                  <a:srgbClr val="00B0F0"/>
                </a:solidFill>
              </a:rPr>
              <a:t>– 40012.1-3-2-25 vom 24.06.2022</a:t>
            </a:r>
            <a:br>
              <a:rPr lang="de-DE" sz="1400" dirty="0">
                <a:solidFill>
                  <a:srgbClr val="00B0F0"/>
                </a:solidFill>
              </a:rPr>
            </a:br>
            <a:r>
              <a:rPr lang="de-DE" sz="1400" dirty="0">
                <a:solidFill>
                  <a:srgbClr val="00B0F0"/>
                </a:solidFill>
              </a:rPr>
              <a:t>        </a:t>
            </a: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p:txBody>
      </p:sp>
      <p:sp>
        <p:nvSpPr>
          <p:cNvPr id="5" name="Rechteck 4"/>
          <p:cNvSpPr/>
          <p:nvPr/>
        </p:nvSpPr>
        <p:spPr>
          <a:xfrm>
            <a:off x="379297" y="1148590"/>
            <a:ext cx="11385177" cy="5324535"/>
          </a:xfrm>
          <a:prstGeom prst="rect">
            <a:avLst/>
          </a:prstGeom>
        </p:spPr>
        <p:txBody>
          <a:bodyPr wrap="square">
            <a:spAutoFit/>
          </a:bodyPr>
          <a:lstStyle/>
          <a:p>
            <a:r>
              <a:rPr lang="de-DE" u="sng" dirty="0">
                <a:solidFill>
                  <a:srgbClr val="FF0000"/>
                </a:solidFill>
              </a:rPr>
              <a:t>Vollzugshinweise im MS des </a:t>
            </a:r>
            <a:r>
              <a:rPr lang="de-DE" u="sng" dirty="0" err="1" smtClean="0">
                <a:solidFill>
                  <a:srgbClr val="FF0000"/>
                </a:solidFill>
              </a:rPr>
              <a:t>StMI</a:t>
            </a:r>
            <a:r>
              <a:rPr lang="de-DE" u="sng" dirty="0" smtClean="0">
                <a:solidFill>
                  <a:srgbClr val="FF0000"/>
                </a:solidFill>
                <a:latin typeface="+mj-lt"/>
              </a:rPr>
              <a:t>:</a:t>
            </a:r>
            <a:endParaRPr lang="de-DE" u="sng" dirty="0">
              <a:solidFill>
                <a:srgbClr val="FF0000"/>
              </a:solidFill>
              <a:latin typeface="+mj-lt"/>
            </a:endParaRPr>
          </a:p>
          <a:p>
            <a:endParaRPr lang="de-DE" sz="800" dirty="0">
              <a:latin typeface="+mj-lt"/>
            </a:endParaRPr>
          </a:p>
          <a:p>
            <a:endParaRPr lang="de-DE" sz="800" dirty="0">
              <a:latin typeface="+mj-lt"/>
            </a:endParaRPr>
          </a:p>
          <a:p>
            <a:r>
              <a:rPr lang="de-DE" b="1" dirty="0">
                <a:latin typeface="+mj-lt"/>
              </a:rPr>
              <a:t>Vertragsanpassung</a:t>
            </a:r>
            <a:r>
              <a:rPr lang="de-DE" dirty="0">
                <a:latin typeface="+mj-lt"/>
              </a:rPr>
              <a:t> auf </a:t>
            </a:r>
            <a:r>
              <a:rPr lang="de-DE" dirty="0" smtClean="0">
                <a:latin typeface="+mj-lt"/>
              </a:rPr>
              <a:t>gesetzlicher </a:t>
            </a:r>
            <a:r>
              <a:rPr lang="de-DE" dirty="0">
                <a:latin typeface="+mj-lt"/>
              </a:rPr>
              <a:t>Grundlage des § 313 BGB (</a:t>
            </a:r>
            <a:r>
              <a:rPr lang="de-DE" dirty="0" smtClean="0">
                <a:latin typeface="+mj-lt"/>
              </a:rPr>
              <a:t>Störung </a:t>
            </a:r>
            <a:r>
              <a:rPr lang="de-DE" dirty="0">
                <a:latin typeface="+mj-lt"/>
              </a:rPr>
              <a:t>der Geschäftsgrundlage</a:t>
            </a:r>
            <a:r>
              <a:rPr lang="de-DE" dirty="0" smtClean="0">
                <a:latin typeface="+mj-lt"/>
              </a:rPr>
              <a:t>)</a:t>
            </a:r>
          </a:p>
          <a:p>
            <a:endParaRPr lang="de-DE" dirty="0">
              <a:latin typeface="+mj-lt"/>
            </a:endParaRPr>
          </a:p>
          <a:p>
            <a:pPr marL="285750" indent="-285750">
              <a:buFont typeface="Wingdings" panose="05000000000000000000" pitchFamily="2" charset="2"/>
              <a:buChar char="Ø"/>
            </a:pPr>
            <a:r>
              <a:rPr lang="de-DE" b="1" dirty="0" smtClean="0">
                <a:latin typeface="+mj-lt"/>
              </a:rPr>
              <a:t>Materialbeschaffungsrisiko</a:t>
            </a:r>
            <a:r>
              <a:rPr lang="de-DE" dirty="0" smtClean="0">
                <a:latin typeface="+mj-lt"/>
              </a:rPr>
              <a:t> </a:t>
            </a:r>
            <a:r>
              <a:rPr lang="de-DE" dirty="0">
                <a:latin typeface="+mj-lt"/>
              </a:rPr>
              <a:t>liegt grundsätzlich in der Sphäre des </a:t>
            </a:r>
            <a:r>
              <a:rPr lang="de-DE" dirty="0" smtClean="0">
                <a:latin typeface="+mj-lt"/>
              </a:rPr>
              <a:t>Auftragnehmers. </a:t>
            </a:r>
            <a:r>
              <a:rPr lang="de-DE" dirty="0">
                <a:latin typeface="+mj-lt"/>
              </a:rPr>
              <a:t>Das gilt jedoch nicht in Fällen höherer Gewalt. Die </a:t>
            </a:r>
            <a:r>
              <a:rPr lang="de-DE" dirty="0" smtClean="0">
                <a:latin typeface="+mj-lt"/>
              </a:rPr>
              <a:t>Kriegsereignisse </a:t>
            </a:r>
            <a:r>
              <a:rPr lang="de-DE" dirty="0">
                <a:latin typeface="+mj-lt"/>
              </a:rPr>
              <a:t>in der Ukraine beziehungsweise die in der Folge verhängten </a:t>
            </a:r>
            <a:r>
              <a:rPr lang="de-DE" dirty="0" smtClean="0">
                <a:latin typeface="+mj-lt"/>
              </a:rPr>
              <a:t>weltweiten </a:t>
            </a:r>
            <a:r>
              <a:rPr lang="de-DE" dirty="0">
                <a:latin typeface="+mj-lt"/>
              </a:rPr>
              <a:t>Sanktionen gegen Russland </a:t>
            </a:r>
            <a:r>
              <a:rPr lang="de-DE" u="sng" dirty="0">
                <a:latin typeface="+mj-lt"/>
              </a:rPr>
              <a:t>sind grundsätzlich geeignet</a:t>
            </a:r>
            <a:r>
              <a:rPr lang="de-DE" dirty="0">
                <a:latin typeface="+mj-lt"/>
              </a:rPr>
              <a:t>, die </a:t>
            </a:r>
            <a:r>
              <a:rPr lang="de-DE" dirty="0" smtClean="0">
                <a:latin typeface="+mj-lt"/>
              </a:rPr>
              <a:t>Geschäftsgrundlage </a:t>
            </a:r>
            <a:r>
              <a:rPr lang="de-DE" dirty="0">
                <a:latin typeface="+mj-lt"/>
              </a:rPr>
              <a:t>des Vertrages im Sinne von § 313 BGB zu stören. </a:t>
            </a:r>
            <a:endParaRPr lang="de-DE" dirty="0" smtClean="0">
              <a:latin typeface="+mj-lt"/>
            </a:endParaRPr>
          </a:p>
          <a:p>
            <a:endParaRPr lang="de-DE" dirty="0" smtClean="0">
              <a:latin typeface="+mj-lt"/>
            </a:endParaRPr>
          </a:p>
          <a:p>
            <a:pPr marL="285750" indent="-285750">
              <a:buFont typeface="Wingdings" panose="05000000000000000000" pitchFamily="2" charset="2"/>
              <a:buChar char="Ø"/>
            </a:pPr>
            <a:r>
              <a:rPr lang="de-DE" dirty="0" smtClean="0">
                <a:latin typeface="+mj-lt"/>
              </a:rPr>
              <a:t>Ob </a:t>
            </a:r>
            <a:r>
              <a:rPr lang="de-DE" dirty="0">
                <a:latin typeface="+mj-lt"/>
              </a:rPr>
              <a:t>dem Unternehmen gleichwohl das Festhalten an den unveränderten </a:t>
            </a:r>
            <a:r>
              <a:rPr lang="de-DE" dirty="0" smtClean="0">
                <a:latin typeface="+mj-lt"/>
              </a:rPr>
              <a:t>Vertragspreisen </a:t>
            </a:r>
            <a:r>
              <a:rPr lang="de-DE" dirty="0">
                <a:latin typeface="+mj-lt"/>
              </a:rPr>
              <a:t>zumutbar ist, kann nicht allgemein, sondern </a:t>
            </a:r>
            <a:r>
              <a:rPr lang="de-DE" b="1" dirty="0">
                <a:solidFill>
                  <a:srgbClr val="00B050"/>
                </a:solidFill>
                <a:latin typeface="+mj-lt"/>
              </a:rPr>
              <a:t>nur im Einzelfall </a:t>
            </a:r>
            <a:r>
              <a:rPr lang="de-DE" dirty="0">
                <a:latin typeface="+mj-lt"/>
              </a:rPr>
              <a:t>beantwortet werden. Es gibt </a:t>
            </a:r>
            <a:r>
              <a:rPr lang="de-DE" b="1" dirty="0">
                <a:latin typeface="+mj-lt"/>
              </a:rPr>
              <a:t>keine feste Grenze</a:t>
            </a:r>
            <a:r>
              <a:rPr lang="de-DE" dirty="0">
                <a:latin typeface="+mj-lt"/>
              </a:rPr>
              <a:t>, ab deren Überschreiten von einer Unzumutbarkeit auszugehen ist. </a:t>
            </a:r>
            <a:endParaRPr lang="de-DE" dirty="0" smtClean="0">
              <a:latin typeface="+mj-lt"/>
            </a:endParaRPr>
          </a:p>
          <a:p>
            <a:pPr marL="285750" indent="-285750">
              <a:buFont typeface="Wingdings" panose="05000000000000000000" pitchFamily="2" charset="2"/>
              <a:buChar char="Ø"/>
            </a:pPr>
            <a:endParaRPr lang="de-DE" dirty="0" smtClean="0">
              <a:latin typeface="+mj-lt"/>
            </a:endParaRPr>
          </a:p>
          <a:p>
            <a:pPr marL="285750" indent="-285750">
              <a:buFont typeface="Wingdings" panose="05000000000000000000" pitchFamily="2" charset="2"/>
              <a:buChar char="Ø"/>
            </a:pPr>
            <a:r>
              <a:rPr lang="de-DE" b="1" dirty="0" smtClean="0">
                <a:latin typeface="+mj-lt"/>
              </a:rPr>
              <a:t>Bei Einzelfallprüfung </a:t>
            </a:r>
            <a:r>
              <a:rPr lang="de-DE" dirty="0" smtClean="0">
                <a:latin typeface="+mj-lt"/>
              </a:rPr>
              <a:t>ist nicht </a:t>
            </a:r>
            <a:r>
              <a:rPr lang="de-DE" dirty="0">
                <a:latin typeface="+mj-lt"/>
              </a:rPr>
              <a:t>auf eine einzelne Position, sondern auf </a:t>
            </a:r>
            <a:r>
              <a:rPr lang="de-DE" u="sng" dirty="0" smtClean="0">
                <a:latin typeface="+mj-lt"/>
              </a:rPr>
              <a:t>Gesamtbetrachtung </a:t>
            </a:r>
            <a:r>
              <a:rPr lang="de-DE" dirty="0">
                <a:latin typeface="+mj-lt"/>
              </a:rPr>
              <a:t>des Vertrages abzustellen</a:t>
            </a:r>
            <a:r>
              <a:rPr lang="de-DE" dirty="0" smtClean="0">
                <a:latin typeface="+mj-lt"/>
              </a:rPr>
              <a:t>.</a:t>
            </a:r>
          </a:p>
          <a:p>
            <a:endParaRPr lang="de-DE" dirty="0" smtClean="0">
              <a:latin typeface="+mj-lt"/>
            </a:endParaRPr>
          </a:p>
          <a:p>
            <a:pPr marL="285750" indent="-285750">
              <a:buFont typeface="Wingdings" panose="05000000000000000000" pitchFamily="2" charset="2"/>
              <a:buChar char="Ø"/>
            </a:pPr>
            <a:r>
              <a:rPr lang="de-DE" b="1" dirty="0" smtClean="0"/>
              <a:t>nachträgliche </a:t>
            </a:r>
            <a:r>
              <a:rPr lang="de-DE" b="1" dirty="0"/>
              <a:t>Vereinbarung </a:t>
            </a:r>
            <a:r>
              <a:rPr lang="de-DE" dirty="0"/>
              <a:t>einer Stoffpreisgleitklausel ist </a:t>
            </a:r>
            <a:r>
              <a:rPr lang="de-DE" dirty="0" smtClean="0"/>
              <a:t>Möglichkeit</a:t>
            </a:r>
            <a:r>
              <a:rPr lang="de-DE" dirty="0"/>
              <a:t>, um </a:t>
            </a:r>
            <a:r>
              <a:rPr lang="de-DE" dirty="0" smtClean="0"/>
              <a:t>Unzumutbarkeit </a:t>
            </a:r>
            <a:r>
              <a:rPr lang="de-DE" dirty="0"/>
              <a:t>im Sinne von § 313 BGB zu beseitigen. </a:t>
            </a:r>
            <a:r>
              <a:rPr lang="de-DE" dirty="0">
                <a:solidFill>
                  <a:srgbClr val="00B050"/>
                </a:solidFill>
              </a:rPr>
              <a:t>Bei einer nachträglichen Vereinbarung einer Stoffpreisgleitklausel scheiden weitere Preisanpassungen nach § 313 BGB </a:t>
            </a:r>
            <a:r>
              <a:rPr lang="de-DE" dirty="0" smtClean="0">
                <a:solidFill>
                  <a:srgbClr val="00B050"/>
                </a:solidFill>
              </a:rPr>
              <a:t>aus!!! </a:t>
            </a:r>
            <a:endParaRPr lang="de-DE" dirty="0">
              <a:solidFill>
                <a:srgbClr val="00B050"/>
              </a:solidFill>
              <a:latin typeface="+mj-l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0934171"/>
      </p:ext>
    </p:extLst>
  </p:cSld>
  <p:clrMapOvr>
    <a:masterClrMapping/>
  </p:clrMapOvr>
  <mc:AlternateContent xmlns:mc="http://schemas.openxmlformats.org/markup-compatibility/2006" xmlns:p14="http://schemas.microsoft.com/office/powerpoint/2010/main">
    <mc:Choice Requires="p14">
      <p:transition spd="slow" p14:dur="2000" advTm="1079"/>
    </mc:Choice>
    <mc:Fallback xmlns="">
      <p:transition spd="slow" advTm="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46</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4</a:t>
            </a:r>
            <a:r>
              <a:rPr lang="de-DE" dirty="0" smtClean="0">
                <a:solidFill>
                  <a:srgbClr val="00B0F0"/>
                </a:solidFill>
              </a:rPr>
              <a:t>. </a:t>
            </a:r>
            <a:r>
              <a:rPr lang="de-DE" dirty="0">
                <a:solidFill>
                  <a:srgbClr val="00B0F0"/>
                </a:solidFill>
              </a:rPr>
              <a:t>Aktuelle Regelungen zur </a:t>
            </a:r>
            <a:r>
              <a:rPr lang="de-DE" dirty="0" err="1">
                <a:solidFill>
                  <a:srgbClr val="00B0F0"/>
                </a:solidFill>
              </a:rPr>
              <a:t>Stoffpreisgleitung</a:t>
            </a:r>
            <a:r>
              <a:rPr lang="de-DE" dirty="0">
                <a:solidFill>
                  <a:srgbClr val="00B0F0"/>
                </a:solidFill>
              </a:rPr>
              <a:t> </a:t>
            </a:r>
            <a:r>
              <a:rPr lang="de-DE" sz="1400" dirty="0">
                <a:solidFill>
                  <a:srgbClr val="00B0F0"/>
                </a:solidFill>
              </a:rPr>
              <a:t>StMB – </a:t>
            </a:r>
            <a:r>
              <a:rPr lang="de-DE" sz="1400" dirty="0" smtClean="0">
                <a:solidFill>
                  <a:srgbClr val="00B0F0"/>
                </a:solidFill>
              </a:rPr>
              <a:t>23 </a:t>
            </a:r>
            <a:r>
              <a:rPr lang="de-DE" sz="1400" dirty="0">
                <a:solidFill>
                  <a:srgbClr val="00B0F0"/>
                </a:solidFill>
              </a:rPr>
              <a:t>– 40012.1-3-2-25 vom 24.06.2022</a:t>
            </a:r>
            <a:br>
              <a:rPr lang="de-DE" sz="1400" dirty="0">
                <a:solidFill>
                  <a:srgbClr val="00B0F0"/>
                </a:solidFill>
              </a:rPr>
            </a:br>
            <a:r>
              <a:rPr lang="de-DE" sz="1400" dirty="0">
                <a:solidFill>
                  <a:srgbClr val="00B0F0"/>
                </a:solidFill>
              </a:rPr>
              <a:t>        </a:t>
            </a:r>
            <a:endParaRPr lang="de-DE" sz="14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p:txBody>
      </p:sp>
      <p:sp>
        <p:nvSpPr>
          <p:cNvPr id="5" name="Rechteck 4"/>
          <p:cNvSpPr/>
          <p:nvPr/>
        </p:nvSpPr>
        <p:spPr>
          <a:xfrm>
            <a:off x="379297" y="1148590"/>
            <a:ext cx="11385177" cy="5032147"/>
          </a:xfrm>
          <a:prstGeom prst="rect">
            <a:avLst/>
          </a:prstGeom>
        </p:spPr>
        <p:txBody>
          <a:bodyPr wrap="square">
            <a:spAutoFit/>
          </a:bodyPr>
          <a:lstStyle/>
          <a:p>
            <a:r>
              <a:rPr lang="de-DE" u="sng" dirty="0" smtClean="0">
                <a:solidFill>
                  <a:srgbClr val="FF0000"/>
                </a:solidFill>
                <a:latin typeface="+mj-lt"/>
              </a:rPr>
              <a:t>Vollzugshinweise im MS des </a:t>
            </a:r>
            <a:r>
              <a:rPr lang="de-DE" u="sng" dirty="0" err="1" smtClean="0">
                <a:solidFill>
                  <a:srgbClr val="FF0000"/>
                </a:solidFill>
                <a:latin typeface="+mj-lt"/>
              </a:rPr>
              <a:t>StMI</a:t>
            </a:r>
            <a:r>
              <a:rPr lang="de-DE" u="sng" dirty="0" smtClean="0">
                <a:solidFill>
                  <a:srgbClr val="FF0000"/>
                </a:solidFill>
                <a:latin typeface="+mj-lt"/>
              </a:rPr>
              <a:t>:</a:t>
            </a:r>
            <a:endParaRPr lang="de-DE" u="sng" dirty="0">
              <a:solidFill>
                <a:srgbClr val="FF0000"/>
              </a:solidFill>
              <a:latin typeface="+mj-lt"/>
            </a:endParaRPr>
          </a:p>
          <a:p>
            <a:endParaRPr lang="de-DE" sz="800" dirty="0">
              <a:latin typeface="+mj-lt"/>
            </a:endParaRPr>
          </a:p>
          <a:p>
            <a:endParaRPr lang="de-DE" sz="800" dirty="0">
              <a:latin typeface="+mj-lt"/>
            </a:endParaRPr>
          </a:p>
          <a:p>
            <a:r>
              <a:rPr lang="de-DE" sz="1700" dirty="0">
                <a:solidFill>
                  <a:srgbClr val="00B050"/>
                </a:solidFill>
                <a:latin typeface="+mj-lt"/>
              </a:rPr>
              <a:t>Vertragsanpassung unter Beachtung des haushaltsrechtlichen </a:t>
            </a:r>
            <a:r>
              <a:rPr lang="de-DE" sz="1700" dirty="0" smtClean="0">
                <a:solidFill>
                  <a:srgbClr val="00B050"/>
                </a:solidFill>
                <a:latin typeface="+mj-lt"/>
              </a:rPr>
              <a:t>Grundsatzes </a:t>
            </a:r>
            <a:r>
              <a:rPr lang="de-DE" sz="1700" dirty="0">
                <a:solidFill>
                  <a:srgbClr val="00B050"/>
                </a:solidFill>
                <a:latin typeface="+mj-lt"/>
              </a:rPr>
              <a:t>der Sparsamkeit und </a:t>
            </a:r>
            <a:r>
              <a:rPr lang="de-DE" sz="1700" dirty="0" smtClean="0">
                <a:solidFill>
                  <a:srgbClr val="00B050"/>
                </a:solidFill>
                <a:latin typeface="+mj-lt"/>
              </a:rPr>
              <a:t>Wirtschaftlichkeit</a:t>
            </a:r>
          </a:p>
          <a:p>
            <a:endParaRPr lang="de-DE" dirty="0">
              <a:latin typeface="+mj-lt"/>
            </a:endParaRPr>
          </a:p>
          <a:p>
            <a:pPr marL="285750" indent="-285750">
              <a:buFont typeface="Wingdings" panose="05000000000000000000" pitchFamily="2" charset="2"/>
              <a:buChar char="Ø"/>
            </a:pPr>
            <a:r>
              <a:rPr lang="de-DE" dirty="0">
                <a:latin typeface="+mj-lt"/>
              </a:rPr>
              <a:t>Unterhalb der Schwelle der Störung der Geschäftsgrundlage ist die </a:t>
            </a:r>
            <a:r>
              <a:rPr lang="de-DE" dirty="0" smtClean="0">
                <a:latin typeface="+mj-lt"/>
              </a:rPr>
              <a:t>Befugnis </a:t>
            </a:r>
            <a:r>
              <a:rPr lang="de-DE" dirty="0">
                <a:latin typeface="+mj-lt"/>
              </a:rPr>
              <a:t>zu Vertragsänderungen zu Lasten der Kommunen und zu Gunsten der Unternehmen </a:t>
            </a:r>
            <a:r>
              <a:rPr lang="de-DE" b="1" dirty="0">
                <a:latin typeface="+mj-lt"/>
              </a:rPr>
              <a:t>durch haushaltrechtliche Bestimmungen </a:t>
            </a:r>
            <a:r>
              <a:rPr lang="de-DE" dirty="0">
                <a:latin typeface="+mj-lt"/>
              </a:rPr>
              <a:t>wie z.B. Art. 61 Abs. 2 Satz 1 GO oder Art. 74 Abs. 2 GO, Art. 75 Abs. 3 GO </a:t>
            </a:r>
            <a:r>
              <a:rPr lang="de-DE" b="1" dirty="0">
                <a:latin typeface="+mj-lt"/>
              </a:rPr>
              <a:t>beschränkt</a:t>
            </a:r>
            <a:r>
              <a:rPr lang="de-DE" dirty="0">
                <a:latin typeface="+mj-lt"/>
              </a:rPr>
              <a:t>. </a:t>
            </a:r>
            <a:endParaRPr lang="de-DE" dirty="0" smtClean="0">
              <a:latin typeface="+mj-lt"/>
            </a:endParaRPr>
          </a:p>
          <a:p>
            <a:pPr marL="285750" indent="-285750">
              <a:buFont typeface="Wingdings" panose="05000000000000000000" pitchFamily="2" charset="2"/>
              <a:buChar char="Ø"/>
            </a:pPr>
            <a:endParaRPr lang="de-DE" dirty="0" smtClean="0">
              <a:latin typeface="+mj-lt"/>
            </a:endParaRPr>
          </a:p>
          <a:p>
            <a:pPr marL="285750" indent="-285750">
              <a:buFont typeface="Wingdings" panose="05000000000000000000" pitchFamily="2" charset="2"/>
              <a:buChar char="Ø"/>
            </a:pPr>
            <a:r>
              <a:rPr lang="de-DE" dirty="0" smtClean="0">
                <a:latin typeface="+mj-lt"/>
              </a:rPr>
              <a:t>Nach </a:t>
            </a:r>
            <a:r>
              <a:rPr lang="de-DE" dirty="0">
                <a:latin typeface="+mj-lt"/>
              </a:rPr>
              <a:t>Art. 61 Abs. 2 GO ist die kommunale Haushaltswirtschaft sparsam und wirtschaftlich zu planen und zu führen. Bei der Entscheidung, ob eine Vertragsanpassung im Einzelfall mit dem Grundsatz der Sparsamkeit und Wirtschaftlichkeit </a:t>
            </a:r>
            <a:r>
              <a:rPr lang="de-DE" dirty="0" smtClean="0">
                <a:latin typeface="+mj-lt"/>
              </a:rPr>
              <a:t>vereinbaren </a:t>
            </a:r>
            <a:r>
              <a:rPr lang="de-DE" dirty="0">
                <a:latin typeface="+mj-lt"/>
              </a:rPr>
              <a:t>ist, </a:t>
            </a:r>
            <a:r>
              <a:rPr lang="de-DE" dirty="0" smtClean="0">
                <a:latin typeface="+mj-lt"/>
              </a:rPr>
              <a:t>ist zunächst </a:t>
            </a:r>
            <a:r>
              <a:rPr lang="de-DE" dirty="0">
                <a:latin typeface="+mj-lt"/>
              </a:rPr>
              <a:t>zu prüfen, </a:t>
            </a:r>
            <a:r>
              <a:rPr lang="de-DE" b="1" dirty="0">
                <a:latin typeface="+mj-lt"/>
              </a:rPr>
              <a:t>ob diese unter wirtschaftlichen Gesichtspunkten mit einem Nachteil für die </a:t>
            </a:r>
            <a:r>
              <a:rPr lang="de-DE" b="1" dirty="0" smtClean="0">
                <a:latin typeface="+mj-lt"/>
              </a:rPr>
              <a:t>Kommune </a:t>
            </a:r>
            <a:r>
              <a:rPr lang="de-DE" b="1" dirty="0">
                <a:latin typeface="+mj-lt"/>
              </a:rPr>
              <a:t>verbunden ist. </a:t>
            </a:r>
            <a:r>
              <a:rPr lang="de-DE" dirty="0">
                <a:latin typeface="+mj-lt"/>
              </a:rPr>
              <a:t>Dabei kann eine </a:t>
            </a:r>
            <a:r>
              <a:rPr lang="de-DE" b="1" dirty="0">
                <a:solidFill>
                  <a:srgbClr val="00B050"/>
                </a:solidFill>
                <a:latin typeface="+mj-lt"/>
              </a:rPr>
              <a:t>Gesamtabwägung der Vor- und Nachteile </a:t>
            </a:r>
            <a:r>
              <a:rPr lang="de-DE" u="sng" dirty="0">
                <a:latin typeface="+mj-lt"/>
              </a:rPr>
              <a:t>einer Vertragsanpassung </a:t>
            </a:r>
            <a:r>
              <a:rPr lang="de-DE" dirty="0">
                <a:latin typeface="+mj-lt"/>
              </a:rPr>
              <a:t>unter Berücksichtigung der konkreten Aspekte des Auftrags vorgenommen werden. </a:t>
            </a:r>
            <a:endParaRPr lang="de-DE" dirty="0" smtClean="0">
              <a:latin typeface="+mj-lt"/>
            </a:endParaRPr>
          </a:p>
          <a:p>
            <a:endParaRPr lang="de-DE" dirty="0" smtClean="0">
              <a:latin typeface="+mj-lt"/>
            </a:endParaRPr>
          </a:p>
          <a:p>
            <a:pPr marL="285750" indent="-285750">
              <a:buFont typeface="Wingdings" panose="05000000000000000000" pitchFamily="2" charset="2"/>
              <a:buChar char="Ø"/>
            </a:pPr>
            <a:r>
              <a:rPr lang="de-DE" dirty="0" smtClean="0">
                <a:latin typeface="+mj-lt"/>
              </a:rPr>
              <a:t>Ergibt </a:t>
            </a:r>
            <a:r>
              <a:rPr lang="de-DE" b="1" dirty="0" smtClean="0">
                <a:solidFill>
                  <a:srgbClr val="00B050"/>
                </a:solidFill>
                <a:latin typeface="+mj-lt"/>
              </a:rPr>
              <a:t>Gesamtabwägung</a:t>
            </a:r>
            <a:r>
              <a:rPr lang="de-DE" dirty="0" smtClean="0">
                <a:latin typeface="+mj-lt"/>
              </a:rPr>
              <a:t>, </a:t>
            </a:r>
            <a:r>
              <a:rPr lang="de-DE" dirty="0">
                <a:latin typeface="+mj-lt"/>
              </a:rPr>
              <a:t>dass </a:t>
            </a:r>
            <a:r>
              <a:rPr lang="de-DE" dirty="0" smtClean="0">
                <a:latin typeface="+mj-lt"/>
              </a:rPr>
              <a:t>Anpassung </a:t>
            </a:r>
            <a:r>
              <a:rPr lang="de-DE" dirty="0">
                <a:latin typeface="+mj-lt"/>
              </a:rPr>
              <a:t>von Preisen die </a:t>
            </a:r>
            <a:r>
              <a:rPr lang="de-DE" dirty="0" smtClean="0">
                <a:latin typeface="+mj-lt"/>
              </a:rPr>
              <a:t>termingerechte Fortführung </a:t>
            </a:r>
            <a:r>
              <a:rPr lang="de-DE" dirty="0">
                <a:latin typeface="+mj-lt"/>
              </a:rPr>
              <a:t>der Leistungserbringung fördert, Auseinandersetzungen an </a:t>
            </a:r>
            <a:r>
              <a:rPr lang="de-DE" dirty="0" smtClean="0">
                <a:latin typeface="+mj-lt"/>
              </a:rPr>
              <a:t>anderer </a:t>
            </a:r>
            <a:r>
              <a:rPr lang="de-DE" dirty="0">
                <a:latin typeface="+mj-lt"/>
              </a:rPr>
              <a:t>Stelle vermeidet, Verwaltungsaufwand und Folgekosten erspart, mag bereits </a:t>
            </a:r>
            <a:r>
              <a:rPr lang="de-DE" u="sng" dirty="0">
                <a:latin typeface="+mj-lt"/>
              </a:rPr>
              <a:t>kein Nachteil für die Kommune </a:t>
            </a:r>
            <a:r>
              <a:rPr lang="de-DE" dirty="0">
                <a:latin typeface="+mj-lt"/>
              </a:rPr>
              <a:t>im wirtschaftlichen Sinne vorliegen.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8205462"/>
      </p:ext>
    </p:extLst>
  </p:cSld>
  <p:clrMapOvr>
    <a:masterClrMapping/>
  </p:clrMapOvr>
  <mc:AlternateContent xmlns:mc="http://schemas.openxmlformats.org/markup-compatibility/2006" xmlns:p14="http://schemas.microsoft.com/office/powerpoint/2010/main">
    <mc:Choice Requires="p14">
      <p:transition spd="slow" p14:dur="2000" advTm="896"/>
    </mc:Choice>
    <mc:Fallback xmlns="">
      <p:transition spd="slow" advTm="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47</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5</a:t>
            </a:r>
            <a:r>
              <a:rPr lang="de-DE" b="1" dirty="0" smtClean="0">
                <a:solidFill>
                  <a:srgbClr val="00B0F0"/>
                </a:solidFill>
              </a:rPr>
              <a:t>. </a:t>
            </a:r>
            <a:r>
              <a:rPr lang="de-DE" dirty="0">
                <a:solidFill>
                  <a:srgbClr val="00B0F0"/>
                </a:solidFill>
              </a:rPr>
              <a:t>Arbeitshilfe/Berechnungshilfe </a:t>
            </a:r>
            <a:r>
              <a:rPr lang="de-DE" dirty="0" err="1">
                <a:solidFill>
                  <a:srgbClr val="00B0F0"/>
                </a:solidFill>
              </a:rPr>
              <a:t>Stoffpreisgleitung</a:t>
            </a:r>
            <a:r>
              <a:rPr lang="de-DE" dirty="0">
                <a:solidFill>
                  <a:srgbClr val="00B0F0"/>
                </a:solidFill>
              </a:rPr>
              <a:t> </a:t>
            </a:r>
            <a:r>
              <a:rPr lang="de-DE" sz="1200" dirty="0">
                <a:solidFill>
                  <a:srgbClr val="00B0F0"/>
                </a:solidFill>
              </a:rPr>
              <a:t>von Herrn Jan </a:t>
            </a:r>
            <a:r>
              <a:rPr lang="de-DE" sz="1200" dirty="0" err="1">
                <a:solidFill>
                  <a:srgbClr val="00B0F0"/>
                </a:solidFill>
              </a:rPr>
              <a:t>Storath</a:t>
            </a:r>
            <a:r>
              <a:rPr lang="de-DE" sz="1200" dirty="0">
                <a:solidFill>
                  <a:srgbClr val="00B0F0"/>
                </a:solidFill>
              </a:rPr>
              <a:t>, </a:t>
            </a:r>
            <a:r>
              <a:rPr lang="de-DE" sz="1200" smtClean="0">
                <a:solidFill>
                  <a:srgbClr val="00B0F0"/>
                </a:solidFill>
              </a:rPr>
              <a:t>Staatliches Bauamt </a:t>
            </a:r>
            <a:r>
              <a:rPr lang="de-DE" sz="1200" dirty="0">
                <a:solidFill>
                  <a:srgbClr val="00B0F0"/>
                </a:solidFill>
              </a:rPr>
              <a:t>Bamberg</a:t>
            </a:r>
            <a:endParaRPr lang="de-DE" sz="12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pic>
        <p:nvPicPr>
          <p:cNvPr id="9" name="Bildplatzhalter 6" descr="Vergabe von Bauaufträgen - Bayerisches Staatsministerium für Wohnen, Bau und Verkehr und 2 weitere Seiten - Profil 1 – Microsoft​ Ed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38083" y="1032369"/>
            <a:ext cx="4229753" cy="5249175"/>
          </a:xfrm>
          <a:prstGeom prst="rect">
            <a:avLst/>
          </a:prstGeom>
        </p:spPr>
      </p:pic>
      <p:sp>
        <p:nvSpPr>
          <p:cNvPr id="12" name="Textfeld 11"/>
          <p:cNvSpPr txBox="1"/>
          <p:nvPr/>
        </p:nvSpPr>
        <p:spPr>
          <a:xfrm>
            <a:off x="7261412" y="3696221"/>
            <a:ext cx="4616824" cy="2585323"/>
          </a:xfrm>
          <a:prstGeom prst="rect">
            <a:avLst/>
          </a:prstGeom>
          <a:noFill/>
          <a:ln>
            <a:solidFill>
              <a:srgbClr val="FF0000"/>
            </a:solidFill>
          </a:ln>
        </p:spPr>
        <p:txBody>
          <a:bodyPr wrap="square" rtlCol="0">
            <a:spAutoFit/>
          </a:bodyPr>
          <a:lstStyle/>
          <a:p>
            <a:r>
              <a:rPr lang="de-DE" dirty="0"/>
              <a:t>demnächst im VHB Bund und </a:t>
            </a:r>
            <a:r>
              <a:rPr lang="de-DE" dirty="0" smtClean="0"/>
              <a:t>VHB </a:t>
            </a:r>
            <a:r>
              <a:rPr lang="de-DE" dirty="0"/>
              <a:t>Bayern, bis dahin</a:t>
            </a:r>
          </a:p>
          <a:p>
            <a:endParaRPr lang="de-DE" dirty="0"/>
          </a:p>
          <a:p>
            <a:r>
              <a:rPr lang="de-DE" u="sng" dirty="0" smtClean="0"/>
              <a:t>für </a:t>
            </a:r>
            <a:r>
              <a:rPr lang="de-DE" u="sng" dirty="0"/>
              <a:t>Sie seit 07.07.22 im </a:t>
            </a:r>
            <a:r>
              <a:rPr lang="de-DE" b="1" u="sng" dirty="0" smtClean="0">
                <a:solidFill>
                  <a:srgbClr val="FF0000"/>
                </a:solidFill>
              </a:rPr>
              <a:t>Internet</a:t>
            </a:r>
            <a:r>
              <a:rPr lang="de-DE" dirty="0" smtClean="0"/>
              <a:t>:</a:t>
            </a:r>
            <a:endParaRPr lang="de-DE" dirty="0"/>
          </a:p>
          <a:p>
            <a:pPr marL="285750" indent="-285750">
              <a:lnSpc>
                <a:spcPct val="150000"/>
              </a:lnSpc>
              <a:buFont typeface="Wingdings" panose="05000000000000000000" pitchFamily="2" charset="2"/>
              <a:buChar char="Ø"/>
            </a:pPr>
            <a:r>
              <a:rPr lang="de-DE" dirty="0" smtClean="0"/>
              <a:t>Arbeitshilfe mit Erläuterung</a:t>
            </a:r>
            <a:endParaRPr lang="de-DE" dirty="0"/>
          </a:p>
          <a:p>
            <a:pPr marL="285750" indent="-285750">
              <a:lnSpc>
                <a:spcPct val="150000"/>
              </a:lnSpc>
              <a:buFont typeface="Wingdings" panose="05000000000000000000" pitchFamily="2" charset="2"/>
              <a:buChar char="Ø"/>
            </a:pPr>
            <a:r>
              <a:rPr lang="de-DE" dirty="0"/>
              <a:t>Arbeitshilfe mit Berechnungsbeispiel</a:t>
            </a:r>
          </a:p>
          <a:p>
            <a:pPr marL="285750" indent="-285750">
              <a:buFont typeface="Wingdings" panose="05000000000000000000" pitchFamily="2" charset="2"/>
              <a:buChar char="Ø"/>
            </a:pPr>
            <a:r>
              <a:rPr lang="de-DE" dirty="0"/>
              <a:t>Berechnungsbeispiel mit händischer Berechnung</a:t>
            </a:r>
          </a:p>
        </p:txBody>
      </p:sp>
      <p:sp>
        <p:nvSpPr>
          <p:cNvPr id="13" name="Pfeil nach links 12"/>
          <p:cNvSpPr/>
          <p:nvPr/>
        </p:nvSpPr>
        <p:spPr>
          <a:xfrm>
            <a:off x="3428162" y="5921029"/>
            <a:ext cx="3666565" cy="41862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p:nvPr/>
        </p:nvPicPr>
        <p:blipFill>
          <a:blip r:embed="rId5">
            <a:extLst>
              <a:ext uri="{28A0092B-C50C-407E-A947-70E740481C1C}">
                <a14:useLocalDpi xmlns:a14="http://schemas.microsoft.com/office/drawing/2010/main" val="0"/>
              </a:ext>
            </a:extLst>
          </a:blip>
          <a:stretch>
            <a:fillRect/>
          </a:stretch>
        </p:blipFill>
        <p:spPr>
          <a:xfrm>
            <a:off x="6017723" y="1148590"/>
            <a:ext cx="3556583" cy="2004736"/>
          </a:xfrm>
          <a:prstGeom prst="rect">
            <a:avLst/>
          </a:prstGeom>
          <a:ln>
            <a:solidFill>
              <a:srgbClr val="FF0000"/>
            </a:solidFill>
          </a:ln>
        </p:spPr>
      </p:pic>
      <p:sp>
        <p:nvSpPr>
          <p:cNvPr id="11" name="Pfeil nach links 10"/>
          <p:cNvSpPr/>
          <p:nvPr/>
        </p:nvSpPr>
        <p:spPr>
          <a:xfrm>
            <a:off x="8097909" y="2606941"/>
            <a:ext cx="3666565" cy="41862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5442022"/>
      </p:ext>
    </p:extLst>
  </p:cSld>
  <p:clrMapOvr>
    <a:masterClrMapping/>
  </p:clrMapOvr>
  <mc:AlternateContent xmlns:mc="http://schemas.openxmlformats.org/markup-compatibility/2006" xmlns:p14="http://schemas.microsoft.com/office/powerpoint/2010/main">
    <mc:Choice Requires="p14">
      <p:transition spd="slow" p14:dur="2000" advTm="63813"/>
    </mc:Choice>
    <mc:Fallback xmlns="">
      <p:transition spd="slow" advTm="6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48</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5</a:t>
            </a:r>
            <a:r>
              <a:rPr lang="de-DE" b="1" dirty="0" smtClean="0">
                <a:solidFill>
                  <a:srgbClr val="00B0F0"/>
                </a:solidFill>
              </a:rPr>
              <a:t>. </a:t>
            </a:r>
            <a:r>
              <a:rPr lang="de-DE" dirty="0">
                <a:solidFill>
                  <a:srgbClr val="00B0F0"/>
                </a:solidFill>
              </a:rPr>
              <a:t>Arbeitshilfe/Berechnungshilfe </a:t>
            </a:r>
            <a:r>
              <a:rPr lang="de-DE" dirty="0" err="1">
                <a:solidFill>
                  <a:srgbClr val="00B0F0"/>
                </a:solidFill>
              </a:rPr>
              <a:t>Stoffpreisgleitung</a:t>
            </a:r>
            <a:r>
              <a:rPr lang="de-DE" dirty="0">
                <a:solidFill>
                  <a:srgbClr val="00B0F0"/>
                </a:solidFill>
              </a:rPr>
              <a:t> </a:t>
            </a:r>
            <a:r>
              <a:rPr lang="de-DE" sz="1600" dirty="0">
                <a:solidFill>
                  <a:srgbClr val="00B0F0"/>
                </a:solidFill>
              </a:rPr>
              <a:t>mit Erläuterung </a:t>
            </a:r>
            <a:endParaRPr lang="de-DE" sz="16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pic>
        <p:nvPicPr>
          <p:cNvPr id="7" name="Bildplatzhalter 6" descr="2022-07-01_173723__20220629_T12_Arbeitshilfe_Stoffpreisgleitung.xlsx - Excel"/>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69472" y="1450509"/>
            <a:ext cx="4721141" cy="4873625"/>
          </a:xfrm>
          <a:prstGeom prst="rect">
            <a:avLst/>
          </a:prstGeom>
          <a:ln>
            <a:solidFill>
              <a:schemeClr val="tx1"/>
            </a:solidFill>
          </a:ln>
        </p:spPr>
      </p:pic>
      <p:pic>
        <p:nvPicPr>
          <p:cNvPr id="9" name="Bildplatzhalter 6" descr="2022-07-01_173723__20220629_T12_Arbeitshilfe_Stoffpreisgleitung.xlsx - Excel"/>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683624" y="1450509"/>
            <a:ext cx="6080850" cy="4930908"/>
          </a:xfrm>
          <a:prstGeom prst="rect">
            <a:avLst/>
          </a:prstGeom>
          <a:ln>
            <a:solidFill>
              <a:schemeClr val="tx1"/>
            </a:solidFill>
          </a:ln>
        </p:spPr>
      </p:pic>
      <p:sp>
        <p:nvSpPr>
          <p:cNvPr id="5" name="Ellipse 4"/>
          <p:cNvSpPr/>
          <p:nvPr/>
        </p:nvSpPr>
        <p:spPr>
          <a:xfrm>
            <a:off x="3460376" y="1415118"/>
            <a:ext cx="1228165" cy="7095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Nach links gekrümmter Pfeil 5"/>
          <p:cNvSpPr/>
          <p:nvPr/>
        </p:nvSpPr>
        <p:spPr>
          <a:xfrm rot="15790956">
            <a:off x="4828626" y="245520"/>
            <a:ext cx="714914" cy="2008094"/>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8027772"/>
      </p:ext>
    </p:extLst>
  </p:cSld>
  <p:clrMapOvr>
    <a:masterClrMapping/>
  </p:clrMapOvr>
  <mc:AlternateContent xmlns:mc="http://schemas.openxmlformats.org/markup-compatibility/2006" xmlns:p14="http://schemas.microsoft.com/office/powerpoint/2010/main">
    <mc:Choice Requires="p14">
      <p:transition spd="slow" p14:dur="2000" advTm="20762"/>
    </mc:Choice>
    <mc:Fallback xmlns="">
      <p:transition spd="slow" advTm="20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49</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5</a:t>
            </a:r>
            <a:r>
              <a:rPr lang="de-DE" b="1" dirty="0" smtClean="0">
                <a:solidFill>
                  <a:srgbClr val="00B0F0"/>
                </a:solidFill>
              </a:rPr>
              <a:t>. </a:t>
            </a:r>
            <a:r>
              <a:rPr lang="de-DE" dirty="0">
                <a:solidFill>
                  <a:srgbClr val="00B0F0"/>
                </a:solidFill>
              </a:rPr>
              <a:t>Arbeitshilfe/Berechnungshilfe </a:t>
            </a:r>
            <a:r>
              <a:rPr lang="de-DE" dirty="0" err="1">
                <a:solidFill>
                  <a:srgbClr val="00B0F0"/>
                </a:solidFill>
              </a:rPr>
              <a:t>Stoffpreisgleitung</a:t>
            </a:r>
            <a:r>
              <a:rPr lang="de-DE" dirty="0">
                <a:solidFill>
                  <a:srgbClr val="00B0F0"/>
                </a:solidFill>
              </a:rPr>
              <a:t> </a:t>
            </a:r>
            <a:r>
              <a:rPr lang="de-DE" sz="1600" dirty="0">
                <a:solidFill>
                  <a:srgbClr val="00B0F0"/>
                </a:solidFill>
              </a:rPr>
              <a:t>mit </a:t>
            </a:r>
            <a:r>
              <a:rPr lang="de-DE" sz="1600" dirty="0" smtClean="0">
                <a:solidFill>
                  <a:srgbClr val="00B0F0"/>
                </a:solidFill>
              </a:rPr>
              <a:t>Berechnungsbeispiel </a:t>
            </a:r>
            <a:endParaRPr lang="de-DE" sz="16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sp>
        <p:nvSpPr>
          <p:cNvPr id="5" name="Ellipse 4"/>
          <p:cNvSpPr/>
          <p:nvPr/>
        </p:nvSpPr>
        <p:spPr>
          <a:xfrm>
            <a:off x="3460376" y="1415118"/>
            <a:ext cx="1228165" cy="7095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platzhalter 6" descr="2022-07-01_173723__20220629_T12_Beispiel_VHB_Arbeitshilfe_Stoffpreisgleitung.xlsx - Excel"/>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96169" y="1313391"/>
            <a:ext cx="5118839" cy="4873625"/>
          </a:xfrm>
          <a:prstGeom prst="rect">
            <a:avLst/>
          </a:prstGeom>
          <a:ln>
            <a:solidFill>
              <a:schemeClr val="tx1"/>
            </a:solidFill>
          </a:ln>
        </p:spPr>
      </p:pic>
      <p:sp>
        <p:nvSpPr>
          <p:cNvPr id="6" name="Nach links gekrümmter Pfeil 5"/>
          <p:cNvSpPr/>
          <p:nvPr/>
        </p:nvSpPr>
        <p:spPr>
          <a:xfrm rot="2837156">
            <a:off x="8235090" y="885998"/>
            <a:ext cx="826914" cy="2152302"/>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1921611"/>
      </p:ext>
    </p:extLst>
  </p:cSld>
  <p:clrMapOvr>
    <a:masterClrMapping/>
  </p:clrMapOvr>
  <mc:AlternateContent xmlns:mc="http://schemas.openxmlformats.org/markup-compatibility/2006" xmlns:p14="http://schemas.microsoft.com/office/powerpoint/2010/main">
    <mc:Choice Requires="p14">
      <p:transition spd="slow" p14:dur="2000" advTm="14938"/>
    </mc:Choice>
    <mc:Fallback xmlns="">
      <p:transition spd="slow" advTm="1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5</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1. </a:t>
            </a:r>
            <a:r>
              <a:rPr lang="de-DE" dirty="0" smtClean="0">
                <a:solidFill>
                  <a:srgbClr val="00B0F0"/>
                </a:solidFill>
              </a:rPr>
              <a:t>Allgemeine </a:t>
            </a:r>
            <a:r>
              <a:rPr lang="de-DE" dirty="0">
                <a:solidFill>
                  <a:srgbClr val="00B0F0"/>
                </a:solidFill>
              </a:rPr>
              <a:t>Voraussetzungen für </a:t>
            </a:r>
            <a:r>
              <a:rPr lang="de-DE" dirty="0" smtClean="0">
                <a:solidFill>
                  <a:srgbClr val="00B0F0"/>
                </a:solidFill>
              </a:rPr>
              <a:t>Gleitklauseln</a:t>
            </a:r>
            <a:endParaRPr lang="de-DE" dirty="0">
              <a:solidFill>
                <a:srgbClr val="00B0F0"/>
              </a:solidFill>
            </a:endParaRPr>
          </a:p>
        </p:txBody>
      </p:sp>
      <p:pic>
        <p:nvPicPr>
          <p:cNvPr id="7" name="Grafik 6"/>
          <p:cNvPicPr>
            <a:picLocks noChangeAspect="1"/>
          </p:cNvPicPr>
          <p:nvPr/>
        </p:nvPicPr>
        <p:blipFill>
          <a:blip r:embed="rId4"/>
          <a:stretch>
            <a:fillRect/>
          </a:stretch>
        </p:blipFill>
        <p:spPr>
          <a:xfrm>
            <a:off x="699713" y="2138901"/>
            <a:ext cx="6571297" cy="3795581"/>
          </a:xfrm>
          <a:prstGeom prst="rect">
            <a:avLst/>
          </a:prstGeom>
          <a:ln>
            <a:solidFill>
              <a:schemeClr val="accent1"/>
            </a:solidFill>
          </a:ln>
        </p:spPr>
      </p:pic>
      <p:sp>
        <p:nvSpPr>
          <p:cNvPr id="6" name="Textplatzhalter 5"/>
          <p:cNvSpPr>
            <a:spLocks noGrp="1"/>
          </p:cNvSpPr>
          <p:nvPr>
            <p:ph type="body" sz="quarter" idx="14"/>
          </p:nvPr>
        </p:nvSpPr>
        <p:spPr/>
        <p:txBody>
          <a:bodyPr/>
          <a:lstStyle/>
          <a:p>
            <a:r>
              <a:rPr lang="de-DE" b="1" dirty="0">
                <a:solidFill>
                  <a:srgbClr val="00B0F0"/>
                </a:solidFill>
              </a:rPr>
              <a:t>Grundsätze zur Anwendung von Preisvorbehalten bei öffentlichen </a:t>
            </a:r>
            <a:r>
              <a:rPr lang="de-DE" b="1" dirty="0" smtClean="0">
                <a:solidFill>
                  <a:srgbClr val="00B0F0"/>
                </a:solidFill>
              </a:rPr>
              <a:t>Aufträgen</a:t>
            </a:r>
            <a:endParaRPr lang="de-DE" b="1" dirty="0">
              <a:solidFill>
                <a:srgbClr val="00B0F0"/>
              </a:solidFill>
            </a:endParaRPr>
          </a:p>
          <a:p>
            <a:r>
              <a:rPr lang="de-DE" sz="1600" dirty="0">
                <a:solidFill>
                  <a:srgbClr val="00B0F0"/>
                </a:solidFill>
              </a:rPr>
              <a:t>(vom 2. Mai 1972 – W/I 1 – 24 00 61; W/I B 3 – 24 19 22, </a:t>
            </a:r>
            <a:r>
              <a:rPr lang="de-DE" sz="1600" b="1" dirty="0">
                <a:solidFill>
                  <a:srgbClr val="00B050"/>
                </a:solidFill>
              </a:rPr>
              <a:t>siehe </a:t>
            </a:r>
            <a:r>
              <a:rPr lang="de-DE" sz="1600" b="1" dirty="0" smtClean="0">
                <a:solidFill>
                  <a:srgbClr val="00B050"/>
                </a:solidFill>
              </a:rPr>
              <a:t>Anhang </a:t>
            </a:r>
            <a:r>
              <a:rPr lang="de-DE" sz="1600" b="1" dirty="0">
                <a:solidFill>
                  <a:srgbClr val="00B050"/>
                </a:solidFill>
              </a:rPr>
              <a:t>4 </a:t>
            </a:r>
            <a:r>
              <a:rPr lang="de-DE" sz="1600" b="1" dirty="0" smtClean="0">
                <a:solidFill>
                  <a:srgbClr val="00B050"/>
                </a:solidFill>
              </a:rPr>
              <a:t>VHB Bayern</a:t>
            </a:r>
            <a:r>
              <a:rPr lang="de-DE" sz="1600" dirty="0" smtClean="0">
                <a:solidFill>
                  <a:srgbClr val="00B0F0"/>
                </a:solidFill>
              </a:rPr>
              <a:t>)</a:t>
            </a:r>
            <a:endParaRPr lang="de-DE" sz="1600" dirty="0">
              <a:solidFill>
                <a:srgbClr val="00B0F0"/>
              </a:solidFill>
            </a:endParaRPr>
          </a:p>
        </p:txBody>
      </p:sp>
      <p:pic>
        <p:nvPicPr>
          <p:cNvPr id="7170" name="Picture 2" descr="Auswahl der Baustoffe | Nachhaltig Bauen | Baustoffe/-teile | Baunetz_Wis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3674" y="2134806"/>
            <a:ext cx="3161449" cy="210380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2710819"/>
      </p:ext>
    </p:extLst>
  </p:cSld>
  <p:clrMapOvr>
    <a:masterClrMapping/>
  </p:clrMapOvr>
  <mc:AlternateContent xmlns:mc="http://schemas.openxmlformats.org/markup-compatibility/2006" xmlns:p14="http://schemas.microsoft.com/office/powerpoint/2010/main">
    <mc:Choice Requires="p14">
      <p:transition spd="slow" p14:dur="2000" advTm="30176"/>
    </mc:Choice>
    <mc:Fallback xmlns="">
      <p:transition spd="slow" advTm="3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50</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a:xfrm>
            <a:off x="284650" y="404571"/>
            <a:ext cx="11520000" cy="629699"/>
          </a:xfrm>
        </p:spPr>
        <p:txBody>
          <a:bodyPr/>
          <a:lstStyle/>
          <a:p>
            <a:r>
              <a:rPr lang="de-DE" b="1" dirty="0">
                <a:solidFill>
                  <a:srgbClr val="00B0F0"/>
                </a:solidFill>
              </a:rPr>
              <a:t>5</a:t>
            </a:r>
            <a:r>
              <a:rPr lang="de-DE" b="1" dirty="0" smtClean="0">
                <a:solidFill>
                  <a:srgbClr val="00B0F0"/>
                </a:solidFill>
              </a:rPr>
              <a:t>. </a:t>
            </a:r>
            <a:r>
              <a:rPr lang="de-DE" dirty="0">
                <a:solidFill>
                  <a:srgbClr val="00B0F0"/>
                </a:solidFill>
              </a:rPr>
              <a:t>Arbeitshilfe/Berechnungshilfe </a:t>
            </a:r>
            <a:r>
              <a:rPr lang="de-DE" dirty="0" err="1">
                <a:solidFill>
                  <a:srgbClr val="00B0F0"/>
                </a:solidFill>
              </a:rPr>
              <a:t>Stoffpreisgleitung</a:t>
            </a:r>
            <a:r>
              <a:rPr lang="de-DE" dirty="0">
                <a:solidFill>
                  <a:srgbClr val="00B0F0"/>
                </a:solidFill>
              </a:rPr>
              <a:t> </a:t>
            </a:r>
            <a:r>
              <a:rPr lang="de-DE" sz="1600" dirty="0">
                <a:solidFill>
                  <a:srgbClr val="00B0F0"/>
                </a:solidFill>
              </a:rPr>
              <a:t>mit </a:t>
            </a:r>
            <a:r>
              <a:rPr lang="de-DE" sz="1600" dirty="0" smtClean="0">
                <a:solidFill>
                  <a:srgbClr val="00B0F0"/>
                </a:solidFill>
              </a:rPr>
              <a:t>händischer Berechnung</a:t>
            </a:r>
            <a:endParaRPr lang="de-DE" sz="1600" dirty="0">
              <a:solidFill>
                <a:srgbClr val="FF0000"/>
              </a:solidFill>
            </a:endParaRPr>
          </a:p>
        </p:txBody>
      </p:sp>
      <p:sp>
        <p:nvSpPr>
          <p:cNvPr id="8" name="Textplatzhalter 7"/>
          <p:cNvSpPr>
            <a:spLocks noGrp="1"/>
          </p:cNvSpPr>
          <p:nvPr>
            <p:ph type="body" sz="quarter" idx="13"/>
          </p:nvPr>
        </p:nvSpPr>
        <p:spPr/>
        <p:txBody>
          <a:bodyPr>
            <a:normAutofit/>
          </a:bodyPr>
          <a:lstStyle/>
          <a:p>
            <a:endParaRPr lang="de-DE" sz="1200" dirty="0"/>
          </a:p>
          <a:p>
            <a:endParaRPr lang="de-DE" sz="1200" dirty="0"/>
          </a:p>
          <a:p>
            <a:endParaRPr lang="de-DE" sz="1200" dirty="0"/>
          </a:p>
          <a:p>
            <a:endParaRPr lang="de-DE" sz="1200" dirty="0"/>
          </a:p>
        </p:txBody>
      </p:sp>
      <p:pic>
        <p:nvPicPr>
          <p:cNvPr id="10"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534256" y="1318195"/>
            <a:ext cx="5788167" cy="4873625"/>
          </a:xfrm>
          <a:prstGeom prst="rect">
            <a:avLst/>
          </a:prstGeom>
          <a:ln>
            <a:solidFill>
              <a:schemeClr val="tx1"/>
            </a:solidFill>
          </a:ln>
        </p:spPr>
      </p:pic>
      <p:sp>
        <p:nvSpPr>
          <p:cNvPr id="7" name="Nach links gekrümmter Pfeil 6"/>
          <p:cNvSpPr/>
          <p:nvPr/>
        </p:nvSpPr>
        <p:spPr>
          <a:xfrm rot="2124867">
            <a:off x="8348826" y="1103896"/>
            <a:ext cx="977605" cy="1716509"/>
          </a:xfrm>
          <a:prstGeom prst="curvedLeftArrow">
            <a:avLst>
              <a:gd name="adj1" fmla="val 25000"/>
              <a:gd name="adj2" fmla="val 50000"/>
              <a:gd name="adj3" fmla="val 259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9507420"/>
      </p:ext>
    </p:extLst>
  </p:cSld>
  <p:clrMapOvr>
    <a:masterClrMapping/>
  </p:clrMapOvr>
  <mc:AlternateContent xmlns:mc="http://schemas.openxmlformats.org/markup-compatibility/2006" xmlns:p14="http://schemas.microsoft.com/office/powerpoint/2010/main">
    <mc:Choice Requires="p14">
      <p:transition spd="slow" p14:dur="2000" advTm="30465"/>
    </mc:Choice>
    <mc:Fallback xmlns="">
      <p:transition spd="slow" advTm="3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0070C0"/>
                </a:solidFill>
              </a:rPr>
              <a:t>Vielen Dank für Ihre Aufmerksamkeit!</a:t>
            </a:r>
            <a:endParaRPr lang="de-DE" dirty="0">
              <a:solidFill>
                <a:srgbClr val="0070C0"/>
              </a:solidFill>
            </a:endParaRPr>
          </a:p>
        </p:txBody>
      </p:sp>
      <p:sp>
        <p:nvSpPr>
          <p:cNvPr id="4" name="Textplatzhalter 3"/>
          <p:cNvSpPr>
            <a:spLocks noGrp="1"/>
          </p:cNvSpPr>
          <p:nvPr>
            <p:ph type="body" sz="quarter" idx="11"/>
          </p:nvPr>
        </p:nvSpPr>
        <p:spPr/>
        <p:txBody>
          <a:bodyPr/>
          <a:lstStyle/>
          <a:p>
            <a:r>
              <a:rPr lang="de-DE" dirty="0" smtClean="0"/>
              <a:t>Referat 23 </a:t>
            </a:r>
            <a:r>
              <a:rPr lang="de-DE" dirty="0"/>
              <a:t>Vergabe- und Vertragsmanagement</a:t>
            </a:r>
          </a:p>
          <a:p>
            <a:endParaRPr lang="de-DE" dirty="0"/>
          </a:p>
        </p:txBody>
      </p:sp>
      <p:sp>
        <p:nvSpPr>
          <p:cNvPr id="5" name="Textplatzhalter 4"/>
          <p:cNvSpPr>
            <a:spLocks noGrp="1"/>
          </p:cNvSpPr>
          <p:nvPr>
            <p:ph type="body" sz="quarter" idx="10"/>
          </p:nvPr>
        </p:nvSpPr>
        <p:spPr/>
        <p:txBody>
          <a:bodyPr>
            <a:normAutofit fontScale="92500" lnSpcReduction="20000"/>
          </a:bodyPr>
          <a:lstStyle/>
          <a:p>
            <a:endParaRPr lang="de-D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3684722"/>
      </p:ext>
    </p:extLst>
  </p:cSld>
  <p:clrMapOvr>
    <a:masterClrMapping/>
  </p:clrMapOvr>
  <mc:AlternateContent xmlns:mc="http://schemas.openxmlformats.org/markup-compatibility/2006" xmlns:p14="http://schemas.microsoft.com/office/powerpoint/2010/main">
    <mc:Choice Requires="p14">
      <p:transition spd="slow" p14:dur="2000" advTm="31872"/>
    </mc:Choice>
    <mc:Fallback xmlns="">
      <p:transition spd="slow" advTm="31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6</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1. </a:t>
            </a:r>
            <a:r>
              <a:rPr lang="de-DE" dirty="0" smtClean="0">
                <a:solidFill>
                  <a:srgbClr val="00B0F0"/>
                </a:solidFill>
              </a:rPr>
              <a:t>Allgemeine </a:t>
            </a:r>
            <a:r>
              <a:rPr lang="de-DE" dirty="0">
                <a:solidFill>
                  <a:srgbClr val="00B0F0"/>
                </a:solidFill>
              </a:rPr>
              <a:t>Voraussetzungen für </a:t>
            </a:r>
            <a:r>
              <a:rPr lang="de-DE" dirty="0" smtClean="0">
                <a:solidFill>
                  <a:srgbClr val="00B0F0"/>
                </a:solidFill>
              </a:rPr>
              <a:t>Gleitklauseln</a:t>
            </a:r>
            <a:endParaRPr lang="de-DE" dirty="0">
              <a:solidFill>
                <a:srgbClr val="00B0F0"/>
              </a:solidFill>
            </a:endParaRPr>
          </a:p>
        </p:txBody>
      </p:sp>
      <p:sp>
        <p:nvSpPr>
          <p:cNvPr id="6" name="Textplatzhalter 5"/>
          <p:cNvSpPr>
            <a:spLocks noGrp="1"/>
          </p:cNvSpPr>
          <p:nvPr>
            <p:ph type="body" sz="quarter" idx="14"/>
          </p:nvPr>
        </p:nvSpPr>
        <p:spPr/>
        <p:txBody>
          <a:bodyPr/>
          <a:lstStyle/>
          <a:p>
            <a:r>
              <a:rPr lang="de-DE" b="1" dirty="0">
                <a:solidFill>
                  <a:srgbClr val="00B0F0"/>
                </a:solidFill>
              </a:rPr>
              <a:t>Grundsätze zur Anwendung von Preisvorbehalten bei öffentlichen </a:t>
            </a:r>
            <a:r>
              <a:rPr lang="de-DE" b="1" dirty="0" smtClean="0">
                <a:solidFill>
                  <a:srgbClr val="00B0F0"/>
                </a:solidFill>
              </a:rPr>
              <a:t>Aufträgen</a:t>
            </a:r>
            <a:endParaRPr lang="de-DE" b="1" dirty="0">
              <a:solidFill>
                <a:srgbClr val="00B0F0"/>
              </a:solidFill>
            </a:endParaRPr>
          </a:p>
          <a:p>
            <a:r>
              <a:rPr lang="de-DE" sz="1600" dirty="0">
                <a:solidFill>
                  <a:srgbClr val="00B0F0"/>
                </a:solidFill>
              </a:rPr>
              <a:t>(vom 2. Mai 1972 – W/I 1 – 24 00 61; W/I B 3 – 24 19 22, </a:t>
            </a:r>
            <a:r>
              <a:rPr lang="de-DE" sz="1600" b="1" dirty="0">
                <a:solidFill>
                  <a:srgbClr val="00B050"/>
                </a:solidFill>
              </a:rPr>
              <a:t>siehe </a:t>
            </a:r>
            <a:r>
              <a:rPr lang="de-DE" sz="1600" b="1" dirty="0" smtClean="0">
                <a:solidFill>
                  <a:srgbClr val="00B050"/>
                </a:solidFill>
              </a:rPr>
              <a:t>Anhang </a:t>
            </a:r>
            <a:r>
              <a:rPr lang="de-DE" sz="1600" b="1" dirty="0">
                <a:solidFill>
                  <a:srgbClr val="00B050"/>
                </a:solidFill>
              </a:rPr>
              <a:t>4 </a:t>
            </a:r>
            <a:r>
              <a:rPr lang="de-DE" sz="1600" b="1" dirty="0" smtClean="0">
                <a:solidFill>
                  <a:srgbClr val="00B050"/>
                </a:solidFill>
              </a:rPr>
              <a:t>VHB Bayern</a:t>
            </a:r>
            <a:r>
              <a:rPr lang="de-DE" sz="1600" dirty="0" smtClean="0">
                <a:solidFill>
                  <a:srgbClr val="00B0F0"/>
                </a:solidFill>
              </a:rPr>
              <a:t>)</a:t>
            </a:r>
            <a:endParaRPr lang="de-DE" sz="1600" dirty="0">
              <a:solidFill>
                <a:srgbClr val="00B0F0"/>
              </a:solidFill>
            </a:endParaRPr>
          </a:p>
        </p:txBody>
      </p:sp>
      <p:sp>
        <p:nvSpPr>
          <p:cNvPr id="5" name="Textfeld 4"/>
          <p:cNvSpPr txBox="1"/>
          <p:nvPr/>
        </p:nvSpPr>
        <p:spPr>
          <a:xfrm>
            <a:off x="243840" y="2250219"/>
            <a:ext cx="11520634" cy="4678204"/>
          </a:xfrm>
          <a:prstGeom prst="rect">
            <a:avLst/>
          </a:prstGeom>
          <a:noFill/>
        </p:spPr>
        <p:txBody>
          <a:bodyPr wrap="square" rtlCol="0">
            <a:spAutoFit/>
          </a:bodyPr>
          <a:lstStyle/>
          <a:p>
            <a:r>
              <a:rPr lang="de-DE" dirty="0" smtClean="0"/>
              <a:t>„</a:t>
            </a:r>
            <a:r>
              <a:rPr lang="de-DE" b="1" dirty="0"/>
              <a:t>Grundsätze zur Anwendung von Preisvorbehalten bei öffentlichen </a:t>
            </a:r>
            <a:r>
              <a:rPr lang="de-DE" b="1" dirty="0" smtClean="0"/>
              <a:t>Aufträgen</a:t>
            </a:r>
            <a:r>
              <a:rPr lang="de-DE" dirty="0" smtClean="0"/>
              <a:t>“ spielen in </a:t>
            </a:r>
            <a:r>
              <a:rPr lang="de-DE" dirty="0"/>
              <a:t>den Überlegungen zur Vereinbarung von Stoffpreisgleitklauseln eine große </a:t>
            </a:r>
            <a:r>
              <a:rPr lang="de-DE" dirty="0" smtClean="0"/>
              <a:t>Rolle!</a:t>
            </a:r>
          </a:p>
          <a:p>
            <a:endParaRPr lang="de-DE" sz="800" dirty="0" smtClean="0"/>
          </a:p>
          <a:p>
            <a:r>
              <a:rPr lang="de-DE" u="sng" dirty="0" smtClean="0"/>
              <a:t>In </a:t>
            </a:r>
            <a:r>
              <a:rPr lang="de-DE" u="sng" dirty="0"/>
              <a:t>diesen Grundsätzen heißt es: </a:t>
            </a:r>
            <a:endParaRPr lang="de-DE" u="sng" dirty="0" smtClean="0"/>
          </a:p>
          <a:p>
            <a:endParaRPr lang="de-DE" dirty="0"/>
          </a:p>
          <a:p>
            <a:pPr algn="just"/>
            <a:r>
              <a:rPr lang="de-DE" sz="1600" dirty="0"/>
              <a:t>„Das aus einzelwirtschaftlicher Sicht verständliche Bestreben des Auftragnehmers, sich durch Preisvorbehalte gegen eine nach Vertragsabschluss eintretende Verschlechterung seiner Kalkulationsbasis abzusichern, ist </a:t>
            </a:r>
            <a:r>
              <a:rPr lang="de-DE" sz="1600" b="1" dirty="0"/>
              <a:t>gesamtwirtschaftlich</a:t>
            </a:r>
            <a:r>
              <a:rPr lang="de-DE" sz="1600" dirty="0"/>
              <a:t> </a:t>
            </a:r>
            <a:r>
              <a:rPr lang="de-DE" sz="1600" u="sng" dirty="0"/>
              <a:t>grundsätzlich unerwünscht. </a:t>
            </a:r>
            <a:r>
              <a:rPr lang="de-DE" sz="1600" dirty="0"/>
              <a:t>Preisvorbehalte können wegen der durch sie begründenden Möglichkeit der </a:t>
            </a:r>
            <a:r>
              <a:rPr lang="de-DE" sz="1600" dirty="0" err="1"/>
              <a:t>Weiterwälzung</a:t>
            </a:r>
            <a:r>
              <a:rPr lang="de-DE" sz="1600" dirty="0"/>
              <a:t> von Kosten den </a:t>
            </a:r>
            <a:r>
              <a:rPr lang="de-DE" sz="1600" u="sng" dirty="0"/>
              <a:t>Widerstand der Unternehmen </a:t>
            </a:r>
            <a:r>
              <a:rPr lang="de-DE" sz="1600" dirty="0"/>
              <a:t>gegen Kostenerhöhungen schwächen. </a:t>
            </a:r>
            <a:endParaRPr lang="de-DE" sz="1600" dirty="0" smtClean="0"/>
          </a:p>
          <a:p>
            <a:pPr algn="just"/>
            <a:r>
              <a:rPr lang="de-DE" sz="1600" dirty="0" smtClean="0"/>
              <a:t>Eine </a:t>
            </a:r>
            <a:r>
              <a:rPr lang="de-DE" sz="1600" dirty="0"/>
              <a:t>generelle Anwendung von Preisvorbehalten führt außerdem dazu, dass Preiserhöhungen, die in einem bestimmten Bereich entstehen, sich weitgehend automatisch auf </a:t>
            </a:r>
            <a:r>
              <a:rPr lang="de-DE" sz="1600" u="sng" dirty="0"/>
              <a:t>andere Bereiche der Volkswirtschaft </a:t>
            </a:r>
            <a:r>
              <a:rPr lang="de-DE" sz="1600" dirty="0"/>
              <a:t>übertragen. Preisvorbehalte sind daher geeignet, </a:t>
            </a:r>
            <a:r>
              <a:rPr lang="de-DE" sz="1600" u="sng" dirty="0"/>
              <a:t>Preiserhöhungen selbst auszulösen </a:t>
            </a:r>
            <a:r>
              <a:rPr lang="de-DE" sz="1600" dirty="0"/>
              <a:t>und bestehende Preisauftriebstendenzen zu verstärken. Es darf allerdings nicht verkannt werden, dass der </a:t>
            </a:r>
            <a:r>
              <a:rPr lang="de-DE" sz="1600" u="sng" dirty="0"/>
              <a:t>Abschluss von längerfristigen Verträgen </a:t>
            </a:r>
            <a:r>
              <a:rPr lang="de-DE" sz="1600" dirty="0"/>
              <a:t>für die Unternehmer wegen der Ungewissheit künftiger Entwicklungen unter Umständen die Übernahme eines nur schwer kalkulierbaren Risikos bedeutet. Gleichwohl ist auch in diesen Fällen bei der Vereinbarung von Preisvorbehalten Zurückhaltung zu üben. Auf keinen Fall dürfen Preisvorbehalte vereinbart werden, wenn </a:t>
            </a:r>
            <a:r>
              <a:rPr lang="de-DE" sz="1600" b="1" dirty="0"/>
              <a:t>keine wesentlichen und nachhaltigen Änderungen </a:t>
            </a:r>
            <a:r>
              <a:rPr lang="de-DE" sz="1600" dirty="0"/>
              <a:t>der Grundlagen für die Preisbildung </a:t>
            </a:r>
            <a:r>
              <a:rPr lang="de-DE" sz="1600" b="1" dirty="0"/>
              <a:t>zu erwarten sind</a:t>
            </a:r>
            <a:r>
              <a:rPr lang="de-DE" sz="1600" dirty="0" smtClean="0"/>
              <a:t>.“</a:t>
            </a:r>
          </a:p>
          <a:p>
            <a:endParaRPr lang="de-DE" sz="16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2907909"/>
      </p:ext>
    </p:extLst>
  </p:cSld>
  <p:clrMapOvr>
    <a:masterClrMapping/>
  </p:clrMapOvr>
  <mc:AlternateContent xmlns:mc="http://schemas.openxmlformats.org/markup-compatibility/2006" xmlns:p14="http://schemas.microsoft.com/office/powerpoint/2010/main">
    <mc:Choice Requires="p14">
      <p:transition spd="slow" p14:dur="2000" advTm="100980"/>
    </mc:Choice>
    <mc:Fallback xmlns="">
      <p:transition spd="slow" advTm="10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7</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1. </a:t>
            </a:r>
            <a:r>
              <a:rPr lang="de-DE" dirty="0">
                <a:solidFill>
                  <a:srgbClr val="00B0F0"/>
                </a:solidFill>
              </a:rPr>
              <a:t>Allgemeine Voraussetzungen für Gleitklauseln</a:t>
            </a:r>
          </a:p>
        </p:txBody>
      </p:sp>
      <p:sp>
        <p:nvSpPr>
          <p:cNvPr id="6" name="Textplatzhalter 5"/>
          <p:cNvSpPr>
            <a:spLocks noGrp="1"/>
          </p:cNvSpPr>
          <p:nvPr>
            <p:ph type="body" sz="quarter" idx="14"/>
          </p:nvPr>
        </p:nvSpPr>
        <p:spPr/>
        <p:txBody>
          <a:bodyPr/>
          <a:lstStyle/>
          <a:p>
            <a:r>
              <a:rPr lang="de-DE" sz="1900" b="1" dirty="0">
                <a:solidFill>
                  <a:srgbClr val="00B0F0"/>
                </a:solidFill>
              </a:rPr>
              <a:t>Vertragspreise </a:t>
            </a:r>
            <a:r>
              <a:rPr lang="de-DE" sz="1900" b="1" dirty="0" smtClean="0">
                <a:solidFill>
                  <a:srgbClr val="00B0F0"/>
                </a:solidFill>
              </a:rPr>
              <a:t>sind </a:t>
            </a:r>
            <a:r>
              <a:rPr lang="de-DE" sz="1900" b="1" dirty="0">
                <a:solidFill>
                  <a:srgbClr val="00B0F0"/>
                </a:solidFill>
              </a:rPr>
              <a:t>Festpreise</a:t>
            </a:r>
          </a:p>
        </p:txBody>
      </p:sp>
      <p:sp>
        <p:nvSpPr>
          <p:cNvPr id="8" name="Textplatzhalter 7"/>
          <p:cNvSpPr>
            <a:spLocks noGrp="1"/>
          </p:cNvSpPr>
          <p:nvPr>
            <p:ph type="body" sz="quarter" idx="13"/>
          </p:nvPr>
        </p:nvSpPr>
        <p:spPr>
          <a:xfrm>
            <a:off x="244474" y="1706563"/>
            <a:ext cx="11520000" cy="4397375"/>
          </a:xfrm>
        </p:spPr>
        <p:txBody>
          <a:bodyPr>
            <a:normAutofit fontScale="85000" lnSpcReduction="10000"/>
          </a:bodyPr>
          <a:lstStyle/>
          <a:p>
            <a:pPr marL="342900" indent="-342900">
              <a:buFont typeface="Wingdings" panose="05000000000000000000" pitchFamily="2" charset="2"/>
              <a:buChar char="Ø"/>
            </a:pPr>
            <a:r>
              <a:rPr lang="de-DE" sz="2000" dirty="0" smtClean="0"/>
              <a:t>das </a:t>
            </a:r>
            <a:r>
              <a:rPr lang="de-DE" sz="2000" b="1" dirty="0" smtClean="0"/>
              <a:t>Risiko von Preisschwankungen </a:t>
            </a:r>
            <a:r>
              <a:rPr lang="de-DE" sz="2000" dirty="0" smtClean="0"/>
              <a:t>trägt grundsätzlich </a:t>
            </a:r>
            <a:r>
              <a:rPr lang="de-DE" sz="2000" u="sng" dirty="0" smtClean="0"/>
              <a:t>der Auftragnehmer </a:t>
            </a:r>
          </a:p>
          <a:p>
            <a:pPr marL="342900" indent="-342900">
              <a:buFont typeface="Wingdings" panose="05000000000000000000" pitchFamily="2" charset="2"/>
              <a:buChar char="Ø"/>
            </a:pPr>
            <a:r>
              <a:rPr lang="de-DE" sz="2000" dirty="0" smtClean="0"/>
              <a:t>„Stoffpreisgleitklauseln“ bewirken </a:t>
            </a:r>
            <a:r>
              <a:rPr lang="de-DE" sz="2000" dirty="0"/>
              <a:t>eine </a:t>
            </a:r>
            <a:r>
              <a:rPr lang="de-DE" sz="2000" b="1" dirty="0"/>
              <a:t>Beteiligung des Auftraggebers </a:t>
            </a:r>
            <a:r>
              <a:rPr lang="de-DE" sz="2000" dirty="0"/>
              <a:t>an steigenden </a:t>
            </a:r>
            <a:r>
              <a:rPr lang="de-DE" sz="2000" dirty="0" smtClean="0"/>
              <a:t>Einkaufspreisen, </a:t>
            </a:r>
            <a:r>
              <a:rPr lang="de-DE" sz="2000" dirty="0"/>
              <a:t>orientiert an </a:t>
            </a:r>
            <a:r>
              <a:rPr lang="de-DE" sz="2000" dirty="0" smtClean="0"/>
              <a:t>Entwicklung </a:t>
            </a:r>
            <a:r>
              <a:rPr lang="de-DE" sz="2000" dirty="0"/>
              <a:t>einschlägiger Indizes des Statistischen </a:t>
            </a:r>
            <a:r>
              <a:rPr lang="de-DE" sz="2000" dirty="0" smtClean="0"/>
              <a:t>Bundesamtes – </a:t>
            </a:r>
            <a:r>
              <a:rPr lang="de-DE" sz="2000" b="1" dirty="0" smtClean="0">
                <a:solidFill>
                  <a:srgbClr val="FF0000"/>
                </a:solidFill>
              </a:rPr>
              <a:t>keine Übernahme tatsächlicher </a:t>
            </a:r>
            <a:r>
              <a:rPr lang="de-DE" sz="2000" b="1" dirty="0">
                <a:solidFill>
                  <a:srgbClr val="FF0000"/>
                </a:solidFill>
              </a:rPr>
              <a:t>K</a:t>
            </a:r>
            <a:r>
              <a:rPr lang="de-DE" sz="2000" b="1" dirty="0" smtClean="0">
                <a:solidFill>
                  <a:srgbClr val="FF0000"/>
                </a:solidFill>
              </a:rPr>
              <a:t>osten!</a:t>
            </a:r>
            <a:endParaRPr lang="de-DE" sz="2000" b="1" dirty="0">
              <a:solidFill>
                <a:srgbClr val="FF0000"/>
              </a:solidFill>
            </a:endParaRPr>
          </a:p>
          <a:p>
            <a:pPr marL="342900" indent="-342900">
              <a:buFont typeface="Wingdings" panose="05000000000000000000" pitchFamily="2" charset="2"/>
              <a:buChar char="Ø"/>
            </a:pPr>
            <a:r>
              <a:rPr lang="de-DE" sz="2000" dirty="0" smtClean="0"/>
              <a:t>auch </a:t>
            </a:r>
            <a:r>
              <a:rPr lang="de-DE" sz="2000" b="1" dirty="0" smtClean="0"/>
              <a:t>Preisanpassungen </a:t>
            </a:r>
            <a:r>
              <a:rPr lang="de-DE" sz="2000" b="1" dirty="0"/>
              <a:t>in bestehenden </a:t>
            </a:r>
            <a:r>
              <a:rPr lang="de-DE" sz="2000" b="1" dirty="0" smtClean="0"/>
              <a:t>Verträgen </a:t>
            </a:r>
            <a:r>
              <a:rPr lang="de-DE" sz="2000" dirty="0" smtClean="0"/>
              <a:t>sind grundsätzlich restriktiv </a:t>
            </a:r>
            <a:r>
              <a:rPr lang="de-DE" sz="2000" dirty="0"/>
              <a:t>zu handhaben. </a:t>
            </a:r>
            <a:r>
              <a:rPr lang="de-DE" sz="2000" dirty="0" smtClean="0"/>
              <a:t>Einschlägige </a:t>
            </a:r>
            <a:r>
              <a:rPr lang="de-DE" sz="2000" dirty="0"/>
              <a:t>Rechtsinstrumente </a:t>
            </a:r>
            <a:r>
              <a:rPr lang="de-DE" sz="2000" dirty="0" smtClean="0"/>
              <a:t>(</a:t>
            </a:r>
            <a:r>
              <a:rPr lang="de-DE" sz="2000" dirty="0"/>
              <a:t>Störung der Geschäftsgrundlage, </a:t>
            </a:r>
            <a:r>
              <a:rPr lang="de-DE" sz="2000" b="1" dirty="0"/>
              <a:t>§ 313 BGB </a:t>
            </a:r>
            <a:r>
              <a:rPr lang="de-DE" sz="2000" dirty="0"/>
              <a:t>und Veränderung von Verträgen zu Lasten des </a:t>
            </a:r>
            <a:r>
              <a:rPr lang="de-DE" sz="2000" dirty="0" smtClean="0"/>
              <a:t>Öffentlichen Auftraggebers, </a:t>
            </a:r>
            <a:r>
              <a:rPr lang="de-DE" sz="2000" b="1" dirty="0"/>
              <a:t>§ 58 </a:t>
            </a:r>
            <a:r>
              <a:rPr lang="de-DE" sz="2000" b="1" dirty="0" err="1" smtClean="0"/>
              <a:t>BayHO</a:t>
            </a:r>
            <a:r>
              <a:rPr lang="de-DE" sz="2000" dirty="0"/>
              <a:t>) stellen hohe Voraussetzungen </a:t>
            </a:r>
            <a:r>
              <a:rPr lang="de-DE" sz="2000" dirty="0" smtClean="0"/>
              <a:t>auf. </a:t>
            </a:r>
            <a:r>
              <a:rPr lang="de-DE" sz="2000" dirty="0"/>
              <a:t>I</a:t>
            </a:r>
            <a:r>
              <a:rPr lang="de-DE" sz="2000" dirty="0" smtClean="0"/>
              <a:t>n </a:t>
            </a:r>
            <a:r>
              <a:rPr lang="de-DE" sz="2000" b="1" dirty="0">
                <a:solidFill>
                  <a:srgbClr val="FF0000"/>
                </a:solidFill>
              </a:rPr>
              <a:t>der </a:t>
            </a:r>
            <a:r>
              <a:rPr lang="de-DE" sz="2000" b="1" dirty="0" smtClean="0">
                <a:solidFill>
                  <a:srgbClr val="FF0000"/>
                </a:solidFill>
              </a:rPr>
              <a:t>Regel genügt es </a:t>
            </a:r>
            <a:r>
              <a:rPr lang="de-DE" sz="2000" b="1" dirty="0">
                <a:solidFill>
                  <a:srgbClr val="FF0000"/>
                </a:solidFill>
              </a:rPr>
              <a:t>nicht</a:t>
            </a:r>
            <a:r>
              <a:rPr lang="de-DE" sz="2000" dirty="0"/>
              <a:t>, wenn </a:t>
            </a:r>
            <a:r>
              <a:rPr lang="de-DE" sz="2000" u="sng" dirty="0" smtClean="0"/>
              <a:t>kalkulierter </a:t>
            </a:r>
            <a:r>
              <a:rPr lang="de-DE" sz="2000" u="sng" dirty="0"/>
              <a:t>Gewinn </a:t>
            </a:r>
            <a:r>
              <a:rPr lang="de-DE" sz="2000" dirty="0"/>
              <a:t>und </a:t>
            </a:r>
            <a:r>
              <a:rPr lang="de-DE" sz="2000" u="sng" dirty="0" smtClean="0"/>
              <a:t>kalkuliertes Risiko/Wagnis </a:t>
            </a:r>
            <a:r>
              <a:rPr lang="de-DE" sz="2000" dirty="0"/>
              <a:t>des </a:t>
            </a:r>
            <a:r>
              <a:rPr lang="de-DE" sz="2000" dirty="0" smtClean="0"/>
              <a:t>Auftragnehmers </a:t>
            </a:r>
            <a:r>
              <a:rPr lang="de-DE" sz="2000" dirty="0"/>
              <a:t>aufgezehrt sind.</a:t>
            </a:r>
          </a:p>
          <a:p>
            <a:pPr marL="342900" indent="-342900">
              <a:buFont typeface="Wingdings" panose="05000000000000000000" pitchFamily="2" charset="2"/>
              <a:buChar char="Ø"/>
            </a:pPr>
            <a:r>
              <a:rPr lang="de-DE" sz="2000" dirty="0" smtClean="0"/>
              <a:t>im </a:t>
            </a:r>
            <a:r>
              <a:rPr lang="de-DE" sz="2000" b="1" dirty="0"/>
              <a:t>Interesse des Auftraggebers </a:t>
            </a:r>
            <a:r>
              <a:rPr lang="de-DE" sz="2000" dirty="0" smtClean="0"/>
              <a:t>muss es jedoch möglich sein</a:t>
            </a:r>
            <a:r>
              <a:rPr lang="de-DE" sz="2000" dirty="0"/>
              <a:t>, im </a:t>
            </a:r>
            <a:r>
              <a:rPr lang="de-DE" sz="2000" dirty="0" smtClean="0"/>
              <a:t>„rechtlich </a:t>
            </a:r>
            <a:r>
              <a:rPr lang="de-DE" sz="2000" dirty="0"/>
              <a:t>zulässigen </a:t>
            </a:r>
            <a:r>
              <a:rPr lang="de-DE" sz="2000" dirty="0" smtClean="0"/>
              <a:t>Rahmen“ belastete </a:t>
            </a:r>
            <a:r>
              <a:rPr lang="de-DE" sz="2000" b="1" dirty="0" smtClean="0"/>
              <a:t>Auftragnehmer/Unternehmen </a:t>
            </a:r>
            <a:r>
              <a:rPr lang="de-DE" sz="2000" b="1" dirty="0"/>
              <a:t>zu stützen</a:t>
            </a:r>
            <a:r>
              <a:rPr lang="de-DE" sz="2000" dirty="0"/>
              <a:t>. </a:t>
            </a:r>
            <a:r>
              <a:rPr lang="de-DE" sz="2000" dirty="0" smtClean="0"/>
              <a:t>Bei </a:t>
            </a:r>
            <a:r>
              <a:rPr lang="de-DE" sz="2000" u="sng" dirty="0" smtClean="0"/>
              <a:t>erheblichem Verlust </a:t>
            </a:r>
            <a:r>
              <a:rPr lang="de-DE" sz="2000" dirty="0" smtClean="0"/>
              <a:t>wird </a:t>
            </a:r>
            <a:r>
              <a:rPr lang="de-DE" sz="2000" dirty="0"/>
              <a:t>ein Unternehmen eine </a:t>
            </a:r>
            <a:r>
              <a:rPr lang="de-DE" sz="2000" dirty="0" smtClean="0"/>
              <a:t>Baustelle nur </a:t>
            </a:r>
            <a:r>
              <a:rPr lang="de-DE" sz="2000" dirty="0"/>
              <a:t>mit gebremsten Engagement </a:t>
            </a:r>
            <a:r>
              <a:rPr lang="de-DE" sz="2000" dirty="0" smtClean="0"/>
              <a:t>weiterbetreiben!</a:t>
            </a:r>
          </a:p>
          <a:p>
            <a:endParaRPr lang="de-DE"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5677626"/>
      </p:ext>
    </p:extLst>
  </p:cSld>
  <p:clrMapOvr>
    <a:masterClrMapping/>
  </p:clrMapOvr>
  <mc:AlternateContent xmlns:mc="http://schemas.openxmlformats.org/markup-compatibility/2006" xmlns:p14="http://schemas.microsoft.com/office/powerpoint/2010/main">
    <mc:Choice Requires="p14">
      <p:transition spd="slow" p14:dur="2000" advTm="113196"/>
    </mc:Choice>
    <mc:Fallback xmlns="">
      <p:transition spd="slow" advTm="11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8</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a:solidFill>
                  <a:srgbClr val="00B0F0"/>
                </a:solidFill>
              </a:rPr>
              <a:t>1. </a:t>
            </a:r>
            <a:r>
              <a:rPr lang="de-DE" dirty="0">
                <a:solidFill>
                  <a:srgbClr val="00B0F0"/>
                </a:solidFill>
              </a:rPr>
              <a:t>Allgemeine Voraussetzungen für Gleitklauseln </a:t>
            </a:r>
            <a:r>
              <a:rPr lang="de-DE" sz="1050" dirty="0">
                <a:solidFill>
                  <a:srgbClr val="FF0000"/>
                </a:solidFill>
              </a:rPr>
              <a:t>enthält keine ausdrückliche Regelung zur </a:t>
            </a:r>
            <a:r>
              <a:rPr lang="de-DE" sz="1050" dirty="0" err="1">
                <a:solidFill>
                  <a:srgbClr val="FF0000"/>
                </a:solidFill>
              </a:rPr>
              <a:t>Stoffpreisgleitung</a:t>
            </a:r>
            <a:r>
              <a:rPr lang="de-DE" sz="1050" dirty="0">
                <a:solidFill>
                  <a:srgbClr val="FF0000"/>
                </a:solidFill>
              </a:rPr>
              <a:t> </a:t>
            </a:r>
          </a:p>
        </p:txBody>
      </p:sp>
      <p:sp>
        <p:nvSpPr>
          <p:cNvPr id="6" name="Textplatzhalter 5"/>
          <p:cNvSpPr>
            <a:spLocks noGrp="1"/>
          </p:cNvSpPr>
          <p:nvPr>
            <p:ph type="body" sz="quarter" idx="14"/>
          </p:nvPr>
        </p:nvSpPr>
        <p:spPr/>
        <p:txBody>
          <a:bodyPr/>
          <a:lstStyle/>
          <a:p>
            <a:r>
              <a:rPr lang="de-DE" b="1" dirty="0">
                <a:solidFill>
                  <a:srgbClr val="00B0F0"/>
                </a:solidFill>
              </a:rPr>
              <a:t>Leistungsbeschreibung (§ </a:t>
            </a:r>
            <a:r>
              <a:rPr lang="de-DE" b="1" dirty="0" smtClean="0">
                <a:solidFill>
                  <a:srgbClr val="00B0F0"/>
                </a:solidFill>
              </a:rPr>
              <a:t>7 / § 7EU </a:t>
            </a:r>
            <a:r>
              <a:rPr lang="de-DE" b="1" dirty="0">
                <a:solidFill>
                  <a:srgbClr val="00B0F0"/>
                </a:solidFill>
              </a:rPr>
              <a:t>Abs. 1 Nr. 1 und Nr. 3 VOB/A)</a:t>
            </a:r>
          </a:p>
        </p:txBody>
      </p:sp>
      <p:sp>
        <p:nvSpPr>
          <p:cNvPr id="8" name="Textplatzhalter 7"/>
          <p:cNvSpPr>
            <a:spLocks noGrp="1"/>
          </p:cNvSpPr>
          <p:nvPr>
            <p:ph type="body" sz="quarter" idx="13"/>
          </p:nvPr>
        </p:nvSpPr>
        <p:spPr>
          <a:xfrm>
            <a:off x="243840" y="1771157"/>
            <a:ext cx="11520634" cy="4704589"/>
          </a:xfrm>
        </p:spPr>
        <p:txBody>
          <a:bodyPr>
            <a:normAutofit/>
          </a:bodyPr>
          <a:lstStyle/>
          <a:p>
            <a:endParaRPr lang="de-DE" sz="1200" dirty="0"/>
          </a:p>
          <a:p>
            <a:endParaRPr lang="de-DE" sz="1200" dirty="0"/>
          </a:p>
          <a:p>
            <a:endParaRPr lang="de-DE" sz="1200" dirty="0"/>
          </a:p>
          <a:p>
            <a:r>
              <a:rPr lang="de-DE" sz="2000" u="sng" dirty="0"/>
              <a:t>Anforderung an Leistungsbeschreibung:</a:t>
            </a:r>
          </a:p>
          <a:p>
            <a:pPr marL="342900" indent="-342900">
              <a:buFont typeface="Wingdings" panose="05000000000000000000" pitchFamily="2" charset="2"/>
              <a:buChar char="Ø"/>
            </a:pPr>
            <a:r>
              <a:rPr lang="de-DE" sz="2000" dirty="0"/>
              <a:t>eindeutig</a:t>
            </a:r>
          </a:p>
          <a:p>
            <a:pPr marL="342900" indent="-342900">
              <a:buFont typeface="Wingdings" panose="05000000000000000000" pitchFamily="2" charset="2"/>
              <a:buChar char="Ø"/>
            </a:pPr>
            <a:r>
              <a:rPr lang="de-DE" sz="2000" dirty="0"/>
              <a:t>erschöpfend</a:t>
            </a:r>
          </a:p>
          <a:p>
            <a:pPr marL="342900" indent="-342900">
              <a:buFont typeface="Wingdings" panose="05000000000000000000" pitchFamily="2" charset="2"/>
              <a:buChar char="Ø"/>
            </a:pPr>
            <a:r>
              <a:rPr lang="de-DE" sz="2000" dirty="0"/>
              <a:t>wagnisfrei</a:t>
            </a:r>
          </a:p>
          <a:p>
            <a:pPr marL="342900" indent="-342900">
              <a:buFont typeface="Wingdings" panose="05000000000000000000" pitchFamily="2" charset="2"/>
              <a:buChar char="Ø"/>
            </a:pPr>
            <a:r>
              <a:rPr lang="de-DE" sz="2000" dirty="0"/>
              <a:t>zur sicheren Kalkulation geeignet</a:t>
            </a:r>
          </a:p>
        </p:txBody>
      </p:sp>
      <p:pic>
        <p:nvPicPr>
          <p:cNvPr id="9" name="Bildplatzhalter 6" descr="Bekanntmachung der Vergabe- und Vertragsordnung für Bauleistungen Teil A (VOB/A) - Ausgabe 2019 - - Profil 1 – Microsoft​ Ed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43840" y="1483157"/>
            <a:ext cx="7220990" cy="1421408"/>
          </a:xfrm>
          <a:prstGeom prst="rect">
            <a:avLst/>
          </a:prstGeom>
          <a:ln>
            <a:solidFill>
              <a:schemeClr val="accent1">
                <a:lumMod val="75000"/>
              </a:schemeClr>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4299158"/>
      </p:ext>
    </p:extLst>
  </p:cSld>
  <p:clrMapOvr>
    <a:masterClrMapping/>
  </p:clrMapOvr>
  <mc:AlternateContent xmlns:mc="http://schemas.openxmlformats.org/markup-compatibility/2006" xmlns:p14="http://schemas.microsoft.com/office/powerpoint/2010/main">
    <mc:Choice Requires="p14">
      <p:transition spd="slow" p14:dur="2000" advTm="51394"/>
    </mc:Choice>
    <mc:Fallback xmlns="">
      <p:transition spd="slow" advTm="5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98A33132-FD0B-4267-BE59-84D94BD7AF5E}" type="slidenum">
              <a:rPr lang="de-DE" smtClean="0"/>
              <a:t>9</a:t>
            </a:fld>
            <a:endParaRPr lang="de-DE" dirty="0"/>
          </a:p>
        </p:txBody>
      </p:sp>
      <p:sp>
        <p:nvSpPr>
          <p:cNvPr id="3" name="Fußzeilenplatzhalter 2"/>
          <p:cNvSpPr>
            <a:spLocks noGrp="1"/>
          </p:cNvSpPr>
          <p:nvPr>
            <p:ph type="ftr" sz="quarter" idx="11"/>
          </p:nvPr>
        </p:nvSpPr>
        <p:spPr/>
        <p:txBody>
          <a:bodyPr/>
          <a:lstStyle/>
          <a:p>
            <a:r>
              <a:rPr lang="de-DE" smtClean="0"/>
              <a:t>Bayerisches Staatsministerium für Wohnen, Bau und Verkehr   Iris Heißmeyer -  Aktuelle Regelungen  zur Vereinbarung von Stoffpreisgleitklauseln   18.07.2022</a:t>
            </a:r>
            <a:endParaRPr lang="de-DE" dirty="0"/>
          </a:p>
        </p:txBody>
      </p:sp>
      <p:sp>
        <p:nvSpPr>
          <p:cNvPr id="4" name="Titel 3"/>
          <p:cNvSpPr>
            <a:spLocks noGrp="1"/>
          </p:cNvSpPr>
          <p:nvPr>
            <p:ph type="title"/>
          </p:nvPr>
        </p:nvSpPr>
        <p:spPr/>
        <p:txBody>
          <a:bodyPr/>
          <a:lstStyle/>
          <a:p>
            <a:r>
              <a:rPr lang="de-DE" b="1" dirty="0" smtClean="0">
                <a:solidFill>
                  <a:srgbClr val="00B0F0"/>
                </a:solidFill>
              </a:rPr>
              <a:t>1. </a:t>
            </a:r>
            <a:r>
              <a:rPr lang="de-DE" dirty="0" smtClean="0">
                <a:solidFill>
                  <a:srgbClr val="00B0F0"/>
                </a:solidFill>
              </a:rPr>
              <a:t>Allgemeine Voraussetzungen für Gleitklauseln</a:t>
            </a:r>
            <a:endParaRPr lang="de-DE" dirty="0">
              <a:solidFill>
                <a:srgbClr val="00B0F0"/>
              </a:solidFill>
            </a:endParaRPr>
          </a:p>
        </p:txBody>
      </p:sp>
      <p:sp>
        <p:nvSpPr>
          <p:cNvPr id="6" name="Textplatzhalter 5"/>
          <p:cNvSpPr>
            <a:spLocks noGrp="1"/>
          </p:cNvSpPr>
          <p:nvPr>
            <p:ph type="body" sz="quarter" idx="14"/>
          </p:nvPr>
        </p:nvSpPr>
        <p:spPr/>
        <p:txBody>
          <a:bodyPr/>
          <a:lstStyle/>
          <a:p>
            <a:r>
              <a:rPr lang="de-DE" b="1" dirty="0" smtClean="0">
                <a:solidFill>
                  <a:srgbClr val="00B0F0"/>
                </a:solidFill>
              </a:rPr>
              <a:t>Änderung der Vergütung (§ 9d / § 9d EU VOB/</a:t>
            </a:r>
            <a:r>
              <a:rPr lang="de-DE" b="1" dirty="0">
                <a:solidFill>
                  <a:srgbClr val="00B0F0"/>
                </a:solidFill>
              </a:rPr>
              <a:t>A</a:t>
            </a:r>
            <a:r>
              <a:rPr lang="de-DE" b="1" dirty="0" smtClean="0">
                <a:solidFill>
                  <a:srgbClr val="00B0F0"/>
                </a:solidFill>
              </a:rPr>
              <a:t>)</a:t>
            </a:r>
          </a:p>
        </p:txBody>
      </p:sp>
      <p:sp>
        <p:nvSpPr>
          <p:cNvPr id="8" name="Textplatzhalter 7"/>
          <p:cNvSpPr>
            <a:spLocks noGrp="1"/>
          </p:cNvSpPr>
          <p:nvPr>
            <p:ph type="body" sz="quarter" idx="13"/>
          </p:nvPr>
        </p:nvSpPr>
        <p:spPr>
          <a:xfrm>
            <a:off x="243840" y="1771157"/>
            <a:ext cx="11520634" cy="4704589"/>
          </a:xfrm>
        </p:spPr>
        <p:txBody>
          <a:bodyPr>
            <a:normAutofit fontScale="62500" lnSpcReduction="20000"/>
          </a:bodyPr>
          <a:lstStyle/>
          <a:p>
            <a:endParaRPr lang="de-DE" sz="1200" dirty="0"/>
          </a:p>
          <a:p>
            <a:endParaRPr lang="de-DE" sz="1200" dirty="0" smtClean="0"/>
          </a:p>
          <a:p>
            <a:endParaRPr lang="de-DE" sz="1200" dirty="0"/>
          </a:p>
          <a:p>
            <a:r>
              <a:rPr lang="de-DE" sz="3200" u="sng" dirty="0" smtClean="0"/>
              <a:t>Zeitpunkt für Vereinbarung von Gleitklauseln:</a:t>
            </a:r>
          </a:p>
          <a:p>
            <a:pPr marL="342900" indent="-342900">
              <a:buFont typeface="Wingdings" panose="05000000000000000000" pitchFamily="2" charset="2"/>
              <a:buChar char="Ø"/>
            </a:pPr>
            <a:r>
              <a:rPr lang="de-DE" sz="3200" dirty="0" smtClean="0"/>
              <a:t>Auftragnehmer soll </a:t>
            </a:r>
            <a:r>
              <a:rPr lang="de-DE" sz="3200" b="1" dirty="0" smtClean="0"/>
              <a:t>vor Risiko </a:t>
            </a:r>
            <a:r>
              <a:rPr lang="de-DE" sz="3200" dirty="0" smtClean="0"/>
              <a:t>geschützt werden, die bei Vertragsschluss nicht vorhersehbar sind</a:t>
            </a:r>
          </a:p>
          <a:p>
            <a:pPr marL="342900" indent="-342900">
              <a:buFont typeface="Wingdings" panose="05000000000000000000" pitchFamily="2" charset="2"/>
              <a:buChar char="Ø"/>
            </a:pPr>
            <a:r>
              <a:rPr lang="de-DE" sz="3200" dirty="0" smtClean="0"/>
              <a:t>Gleitklauseln müssen </a:t>
            </a:r>
            <a:r>
              <a:rPr lang="de-DE" sz="3200" b="1" dirty="0" smtClean="0"/>
              <a:t>im Vergabeverfahren </a:t>
            </a:r>
            <a:r>
              <a:rPr lang="de-DE" sz="3200" dirty="0" smtClean="0"/>
              <a:t>eingebunden werden</a:t>
            </a:r>
          </a:p>
          <a:p>
            <a:pPr marL="342900" indent="-342900">
              <a:buFont typeface="Wingdings" panose="05000000000000000000" pitchFamily="2" charset="2"/>
              <a:buChar char="Ø"/>
            </a:pPr>
            <a:r>
              <a:rPr lang="de-DE" sz="3200" b="1" dirty="0" smtClean="0"/>
              <a:t>Vorteil von Gleitklauseln: </a:t>
            </a:r>
            <a:r>
              <a:rPr lang="de-DE" sz="3200" dirty="0" smtClean="0"/>
              <a:t>durch Gleitklauseln kann verhindert werden, dass der Bieter bei seiner Kalkulation wegen vermuteter </a:t>
            </a:r>
            <a:r>
              <a:rPr lang="de-DE" sz="3200" dirty="0"/>
              <a:t>Preiserhöhungen</a:t>
            </a:r>
            <a:r>
              <a:rPr lang="de-DE" sz="3200" b="1" dirty="0"/>
              <a:t> </a:t>
            </a:r>
            <a:r>
              <a:rPr lang="de-DE" sz="3200" b="1" dirty="0" smtClean="0"/>
              <a:t>Risikozuschläge </a:t>
            </a:r>
            <a:r>
              <a:rPr lang="de-DE" sz="3200" dirty="0" smtClean="0"/>
              <a:t>einkalkuliert. </a:t>
            </a:r>
          </a:p>
          <a:p>
            <a:pPr marL="342900" indent="-342900">
              <a:buFont typeface="Wingdings" panose="05000000000000000000" pitchFamily="2" charset="2"/>
              <a:buChar char="Ø"/>
            </a:pPr>
            <a:r>
              <a:rPr lang="de-DE" sz="3200" b="1" dirty="0" smtClean="0"/>
              <a:t>Nachteil von Gleitklauseln: </a:t>
            </a:r>
            <a:r>
              <a:rPr lang="de-DE" sz="3200" dirty="0" smtClean="0"/>
              <a:t>Der Auftraggeber kann die Kosten der Baumaßnahme nur eingeschränkt vorab bestimmen. Die </a:t>
            </a:r>
            <a:r>
              <a:rPr lang="de-DE" sz="3200" b="1" dirty="0" smtClean="0"/>
              <a:t>Kostensicherheit </a:t>
            </a:r>
            <a:r>
              <a:rPr lang="de-DE" sz="3200" dirty="0" smtClean="0"/>
              <a:t>des Auftraggebers wird durch Gleitklauseln eingeschränkt.</a:t>
            </a:r>
          </a:p>
          <a:p>
            <a:endParaRPr lang="de-DE" sz="1200" dirty="0" smtClean="0"/>
          </a:p>
        </p:txBody>
      </p:sp>
      <p:pic>
        <p:nvPicPr>
          <p:cNvPr id="7" name="Bildplatzhalter 6" descr="Window"/>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43840" y="1595162"/>
            <a:ext cx="11676745" cy="837229"/>
          </a:xfrm>
          <a:prstGeom prst="rect">
            <a:avLst/>
          </a:prstGeom>
          <a:ln>
            <a:solidFill>
              <a:srgbClr val="0070C0"/>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7828065"/>
      </p:ext>
    </p:extLst>
  </p:cSld>
  <p:clrMapOvr>
    <a:masterClrMapping/>
  </p:clrMapOvr>
  <mc:AlternateContent xmlns:mc="http://schemas.openxmlformats.org/markup-compatibility/2006" xmlns:p14="http://schemas.microsoft.com/office/powerpoint/2010/main">
    <mc:Choice Requires="p14">
      <p:transition spd="slow" p14:dur="2000" advTm="47441"/>
    </mc:Choice>
    <mc:Fallback xmlns="">
      <p:transition spd="slow" advTm="47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B335184D-6A1F-40ED-9A25-78A7D4F8F3C8}" vid="{8DF0F075-8040-4659-944E-B33188ADF50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4847</Words>
  <Application>Microsoft Office PowerPoint</Application>
  <PresentationFormat>Breitbild</PresentationFormat>
  <Paragraphs>479</Paragraphs>
  <Slides>51</Slides>
  <Notes>0</Notes>
  <HiddenSlides>0</HiddenSlides>
  <MMClips>51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51</vt:i4>
      </vt:variant>
    </vt:vector>
  </HeadingPairs>
  <TitlesOfParts>
    <vt:vector size="55" baseType="lpstr">
      <vt:lpstr>Arial</vt:lpstr>
      <vt:lpstr>Calibri</vt:lpstr>
      <vt:lpstr>Wingdings</vt:lpstr>
      <vt:lpstr>Office</vt:lpstr>
      <vt:lpstr>Stoffpreisgleitung Sonderregelungen für die Vereinbarung von Stoffpreisgleitklauseln aufgrund aktueller Lieferengpässe und Stoffpreissteigerungen </vt:lpstr>
      <vt:lpstr>Stoffpreisgleitung </vt:lpstr>
      <vt:lpstr>0. Einleitung</vt:lpstr>
      <vt:lpstr>0. Einleitung</vt:lpstr>
      <vt:lpstr>1. Allgemeine Voraussetzungen für Gleitklauseln</vt:lpstr>
      <vt:lpstr>1. Allgemeine Voraussetzungen für Gleitklauseln</vt:lpstr>
      <vt:lpstr>1. Allgemeine Voraussetzungen für Gleitklauseln</vt:lpstr>
      <vt:lpstr>1. Allgemeine Voraussetzungen für Gleitklauseln enthält keine ausdrückliche Regelung zur Stoffpreisgleitung </vt:lpstr>
      <vt:lpstr>1. Allgemeine Voraussetzungen für Gleitklauseln</vt:lpstr>
      <vt:lpstr>1. Allgemeine Voraussetzungen für Gleitklauseln</vt:lpstr>
      <vt:lpstr>2. Regelungen/Anwendungsvoraussetzungen VHB Bayern – FB 225</vt:lpstr>
      <vt:lpstr>2. Regelungen/Anwendungsvoraussetzungen VHB Bayern – FB 225 </vt:lpstr>
      <vt:lpstr>2. Regelungen/Anwendungsvoraussetzungen VHB Bayern – FB 225 </vt:lpstr>
      <vt:lpstr>2. Regelungen/Anwendungsvoraussetzungen VHB Bayern – FB 225</vt:lpstr>
      <vt:lpstr>2. Regelungen/Anwendungsvoraussetzungen VHB Bayern – FB 225</vt:lpstr>
      <vt:lpstr>2. Regelungen/Anwendungsvoraussetzungen VHB Bayern – FB 225</vt:lpstr>
      <vt:lpstr>2. Regelungen/Anwendungsvoraussetzungen VHB Bayern – FB 225</vt:lpstr>
      <vt:lpstr>2. Regelungen/Anwendungsvoraussetzungen VHB Bayern – FB 225 </vt:lpstr>
      <vt:lpstr>2. Regelungen/Anwendungsvoraussetzungen VHB Bayern – FB 225 </vt:lpstr>
      <vt:lpstr>2. Regelungen/Anwendungsvoraussetzungen VHB Bayern – FB 225 </vt:lpstr>
      <vt:lpstr>2. Regelungen/Anwendungsvoraussetzungen VHB Bayern – FB 225  </vt:lpstr>
      <vt:lpstr>2. Regelungen/Anwendungsvoraussetzungen VHB Bayern – FB 225</vt:lpstr>
      <vt:lpstr>2. Regelungen/Anwendungsvoraussetzungen VHB Bayern – FB 225</vt:lpstr>
      <vt:lpstr>2. Regelungen/Anwendungsvoraussetzungen VHB Bayern – FB 225</vt:lpstr>
      <vt:lpstr>2. Regelungen/Anwendungsvoraussetzungen VHB Bayern – FB 225 </vt:lpstr>
      <vt:lpstr>2. Regelungen/Anwendungsvoraussetzungen VHB Bayern – FB 225 </vt:lpstr>
      <vt:lpstr>2. Regelungen/Anwendungsvoraussetzungen VHB Bayern  </vt:lpstr>
      <vt:lpstr>2. Regelungen/Anwendungsvoraussetzungen VHB Bayern </vt:lpstr>
      <vt:lpstr>3. Aktuelle Sonderregelungen Stoffpreisgleitung</vt:lpstr>
      <vt:lpstr>3. Sonderregelungen Stoffpreisgleitklausel StMB – C4 – 40012.1-3-2-13 vom 31.03.2022 </vt:lpstr>
      <vt:lpstr>3. Aktuelle Regelungen zur Stoffpreisgleitung StMB – C4 – 40012.1-3-2-13 vom 31.03.2022        StMI Anwendung für Kommunen empfohlen </vt:lpstr>
      <vt:lpstr>3. Sonderregelungen Stoffpreisgleitklausel StMB – C4 – 40012.1-3-2-13 vom 31.03.2022 </vt:lpstr>
      <vt:lpstr> 3. Sonderregelungen Stoffpreisgleitklausel StMB – C4 – 40012.1-3-2-13 vom 31.03.2022  </vt:lpstr>
      <vt:lpstr> 3. Sonderregelungen zur Stoffpreisgleitklausel StMB – C4 – 40012.1-3-2-13 vom 31.03.2022  </vt:lpstr>
      <vt:lpstr>3. Sonderregelungen zur Stoffpreisgleitklausel StMB – C4 – 40012.1-3-2-13 vom 31.03.2022</vt:lpstr>
      <vt:lpstr>3. Regelungen Stoffpreisgleitklausel neu VHL StMB – 23 – 40012.2-2-5-4 vom 14.04.2022          unbefristet!</vt:lpstr>
      <vt:lpstr>4. Verlängerung und Konkretisierung der Sonderregelungen  </vt:lpstr>
      <vt:lpstr> 4. Verlängerung/Konkretisierung Sonderregelungen StMB – 23 – 40012.1-3-2-25 vom 24.06.2022        befristet bis 31.12.2022! </vt:lpstr>
      <vt:lpstr>4. Sonderregelungen Stoffpreisgleitklausel StMB – 23 – 40012.1-3-2-25 vom 24.06.2022        StMI Anwendung für kommunale Auftraggeber empfohlen </vt:lpstr>
      <vt:lpstr>4. Aktuelle Regelungen zur Stoffpreisgleitung StMB – 23 – 40012.1-3-2-25 vom 24.06.2022         </vt:lpstr>
      <vt:lpstr>4. Aktuelle Regelungen zur Stoffpreisgleitung StMB – 23 – 40012.1-3-2-25 vom 24.06.2022         </vt:lpstr>
      <vt:lpstr>4. Aktuelle Regelungen zur Stoffpreisgleitung StMB – 23 – 40012.1-3-2-25 vom 24.06.2022         </vt:lpstr>
      <vt:lpstr>4. Aktuelle Regelungen zur Stoffpreisgleitung StMB – 23 – 40012.1-3-2-25 vom 24.06.2022         </vt:lpstr>
      <vt:lpstr>4. Aktuelle Regelungen zur Stoffpreisgleitung StMB – 23 – 40012.1-3-2-25 vom 24.06.2022         </vt:lpstr>
      <vt:lpstr>4. Aktuelle Regelungen zur Stoffpreisgleitung StMB – 23 – 40012.1-3-2-25 vom 24.06.2022         </vt:lpstr>
      <vt:lpstr>4. Aktuelle Regelungen zur Stoffpreisgleitung StMB – 23 – 40012.1-3-2-25 vom 24.06.2022         </vt:lpstr>
      <vt:lpstr>5. Arbeitshilfe/Berechnungshilfe Stoffpreisgleitung von Herrn Jan Storath, Staatliches Bauamt Bamberg</vt:lpstr>
      <vt:lpstr>5. Arbeitshilfe/Berechnungshilfe Stoffpreisgleitung mit Erläuterung </vt:lpstr>
      <vt:lpstr>5. Arbeitshilfe/Berechnungshilfe Stoffpreisgleitung mit Berechnungsbeispiel </vt:lpstr>
      <vt:lpstr>5. Arbeitshilfe/Berechnungshilfe Stoffpreisgleitung mit händischer Berechnung</vt:lpstr>
      <vt:lpstr>Vielen Dank für Ihre Aufmerksamkeit!</vt:lpstr>
    </vt:vector>
  </TitlesOfParts>
  <Company>Staatsbauverwaltung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Karl, Gisela (StMB)</dc:creator>
  <cp:lastModifiedBy>Albrecht, Simone (StMI)</cp:lastModifiedBy>
  <cp:revision>413</cp:revision>
  <dcterms:created xsi:type="dcterms:W3CDTF">2021-06-11T08:19:21Z</dcterms:created>
  <dcterms:modified xsi:type="dcterms:W3CDTF">2022-08-22T09:18:19Z</dcterms:modified>
</cp:coreProperties>
</file>